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6"/>
  </p:notesMasterIdLst>
  <p:sldIdLst>
    <p:sldId id="694" r:id="rId2"/>
    <p:sldId id="697" r:id="rId3"/>
    <p:sldId id="636" r:id="rId4"/>
    <p:sldId id="508" r:id="rId5"/>
    <p:sldId id="656" r:id="rId6"/>
    <p:sldId id="642" r:id="rId7"/>
    <p:sldId id="643" r:id="rId8"/>
    <p:sldId id="692" r:id="rId9"/>
    <p:sldId id="669" r:id="rId10"/>
    <p:sldId id="659" r:id="rId11"/>
    <p:sldId id="645" r:id="rId12"/>
    <p:sldId id="648" r:id="rId13"/>
    <p:sldId id="651" r:id="rId14"/>
    <p:sldId id="658" r:id="rId15"/>
    <p:sldId id="653" r:id="rId16"/>
    <p:sldId id="654" r:id="rId17"/>
    <p:sldId id="693" r:id="rId18"/>
    <p:sldId id="664" r:id="rId19"/>
    <p:sldId id="673" r:id="rId20"/>
    <p:sldId id="671" r:id="rId21"/>
    <p:sldId id="597" r:id="rId22"/>
    <p:sldId id="568" r:id="rId23"/>
    <p:sldId id="678" r:id="rId24"/>
    <p:sldId id="69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6600"/>
    <a:srgbClr val="5B9BD5"/>
    <a:srgbClr val="EAD9C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250" autoAdjust="0"/>
    <p:restoredTop sz="94434" autoAdjust="0"/>
  </p:normalViewPr>
  <p:slideViewPr>
    <p:cSldViewPr>
      <p:cViewPr varScale="1">
        <p:scale>
          <a:sx n="92" d="100"/>
          <a:sy n="92" d="100"/>
        </p:scale>
        <p:origin x="605" y="72"/>
      </p:cViewPr>
      <p:guideLst>
        <p:guide orient="horz" pos="2160"/>
        <p:guide pos="2880"/>
      </p:guideLst>
    </p:cSldViewPr>
  </p:slideViewPr>
  <p:outlineViewPr>
    <p:cViewPr>
      <p:scale>
        <a:sx n="33" d="100"/>
        <a:sy n="33" d="100"/>
      </p:scale>
      <p:origin x="0" y="-1584"/>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56" d="100"/>
          <a:sy n="56" d="100"/>
        </p:scale>
        <p:origin x="-279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Saamdu Chetri" userId="3b824bda08371b6f" providerId="LiveId" clId="{958BD4F9-190F-4FF3-BC19-E2050A3D0036}"/>
    <pc:docChg chg="custSel modSld">
      <pc:chgData name="Dr Saamdu Chetri" userId="3b824bda08371b6f" providerId="LiveId" clId="{958BD4F9-190F-4FF3-BC19-E2050A3D0036}" dt="2019-01-17T11:00:07.533" v="1" actId="478"/>
      <pc:docMkLst>
        <pc:docMk/>
      </pc:docMkLst>
      <pc:sldChg chg="delSp modSp">
        <pc:chgData name="Dr Saamdu Chetri" userId="3b824bda08371b6f" providerId="LiveId" clId="{958BD4F9-190F-4FF3-BC19-E2050A3D0036}" dt="2019-01-17T11:00:07.533" v="1" actId="478"/>
        <pc:sldMkLst>
          <pc:docMk/>
          <pc:sldMk cId="476303317" sldId="678"/>
        </pc:sldMkLst>
        <pc:picChg chg="del mod">
          <ac:chgData name="Dr Saamdu Chetri" userId="3b824bda08371b6f" providerId="LiveId" clId="{958BD4F9-190F-4FF3-BC19-E2050A3D0036}" dt="2019-01-17T11:00:07.533" v="1" actId="478"/>
          <ac:picMkLst>
            <pc:docMk/>
            <pc:sldMk cId="476303317" sldId="678"/>
            <ac:picMk id="1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7889C0-165E-4E60-B301-80618E42DF1D}" type="datetimeFigureOut">
              <a:rPr lang="en-US" smtClean="0"/>
              <a:pPr/>
              <a:t>1/22/2019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08D17E-6DA3-41F7-AAC0-0C34B2DB4F44}" type="slidenum">
              <a:rPr lang="en-US" smtClean="0"/>
              <a:pPr/>
              <a:t>‹#›</a:t>
            </a:fld>
            <a:endParaRPr lang="en-US" dirty="0"/>
          </a:p>
        </p:txBody>
      </p:sp>
    </p:spTree>
    <p:extLst>
      <p:ext uri="{BB962C8B-B14F-4D97-AF65-F5344CB8AC3E}">
        <p14:creationId xmlns:p14="http://schemas.microsoft.com/office/powerpoint/2010/main" val="2100816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8D17E-6DA3-41F7-AAC0-0C34B2DB4F44}" type="slidenum">
              <a:rPr lang="en-US" smtClean="0"/>
              <a:pPr/>
              <a:t>3</a:t>
            </a:fld>
            <a:endParaRPr lang="en-US" dirty="0"/>
          </a:p>
        </p:txBody>
      </p:sp>
    </p:spTree>
    <p:extLst>
      <p:ext uri="{BB962C8B-B14F-4D97-AF65-F5344CB8AC3E}">
        <p14:creationId xmlns:p14="http://schemas.microsoft.com/office/powerpoint/2010/main" val="1106573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8D17E-6DA3-41F7-AAC0-0C34B2DB4F44}" type="slidenum">
              <a:rPr lang="en-US" smtClean="0"/>
              <a:pPr/>
              <a:t>14</a:t>
            </a:fld>
            <a:endParaRPr lang="en-US" dirty="0"/>
          </a:p>
        </p:txBody>
      </p:sp>
    </p:spTree>
    <p:extLst>
      <p:ext uri="{BB962C8B-B14F-4D97-AF65-F5344CB8AC3E}">
        <p14:creationId xmlns:p14="http://schemas.microsoft.com/office/powerpoint/2010/main" val="246548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4BB3ECE-C640-417C-8BE3-998629F1D97F}" type="slidenum">
              <a:rPr lang="en-US" smtClean="0"/>
              <a:pPr/>
              <a:t>17</a:t>
            </a:fld>
            <a:endParaRPr lang="en-US"/>
          </a:p>
        </p:txBody>
      </p:sp>
    </p:spTree>
    <p:extLst>
      <p:ext uri="{BB962C8B-B14F-4D97-AF65-F5344CB8AC3E}">
        <p14:creationId xmlns:p14="http://schemas.microsoft.com/office/powerpoint/2010/main" val="1074163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values=</a:t>
            </a:r>
            <a:r>
              <a:rPr lang="en-IN" baseline="0" dirty="0"/>
              <a:t> wisdom, moral, and mindfulness</a:t>
            </a:r>
          </a:p>
          <a:p>
            <a:r>
              <a:rPr lang="en-IN" baseline="0" dirty="0"/>
              <a:t>Wisdom = right thought and understanding </a:t>
            </a:r>
          </a:p>
          <a:p>
            <a:r>
              <a:rPr lang="en-IN" baseline="0" dirty="0"/>
              <a:t>Moral = right speech, right action, and right livelihood</a:t>
            </a:r>
          </a:p>
          <a:p>
            <a:r>
              <a:rPr lang="en-IN" baseline="0" dirty="0"/>
              <a:t>Mindfulness = right meditation, right efforts, and right concentration</a:t>
            </a:r>
            <a:endParaRPr lang="en-GB" dirty="0"/>
          </a:p>
        </p:txBody>
      </p:sp>
      <p:sp>
        <p:nvSpPr>
          <p:cNvPr id="4" name="Slide Number Placeholder 3"/>
          <p:cNvSpPr>
            <a:spLocks noGrp="1"/>
          </p:cNvSpPr>
          <p:nvPr>
            <p:ph type="sldNum" sz="quarter" idx="10"/>
          </p:nvPr>
        </p:nvSpPr>
        <p:spPr/>
        <p:txBody>
          <a:bodyPr/>
          <a:lstStyle/>
          <a:p>
            <a:fld id="{7808D17E-6DA3-41F7-AAC0-0C34B2DB4F44}" type="slidenum">
              <a:rPr lang="en-US" smtClean="0"/>
              <a:pPr/>
              <a:t>18</a:t>
            </a:fld>
            <a:endParaRPr lang="en-US" dirty="0"/>
          </a:p>
        </p:txBody>
      </p:sp>
    </p:spTree>
    <p:extLst>
      <p:ext uri="{BB962C8B-B14F-4D97-AF65-F5344CB8AC3E}">
        <p14:creationId xmlns:p14="http://schemas.microsoft.com/office/powerpoint/2010/main" val="2709887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Societal happiness as a measure within planetary boundaries, need based and not need base economy and sustainability</a:t>
            </a:r>
            <a:r>
              <a:rPr lang="en-US" baseline="0" dirty="0"/>
              <a:t> </a:t>
            </a:r>
            <a:endParaRPr lang="en-US" dirty="0"/>
          </a:p>
        </p:txBody>
      </p:sp>
      <p:sp>
        <p:nvSpPr>
          <p:cNvPr id="4" name="Slide Number Placeholder 3"/>
          <p:cNvSpPr>
            <a:spLocks noGrp="1"/>
          </p:cNvSpPr>
          <p:nvPr>
            <p:ph type="sldNum" sz="quarter" idx="10"/>
          </p:nvPr>
        </p:nvSpPr>
        <p:spPr/>
        <p:txBody>
          <a:bodyPr/>
          <a:lstStyle/>
          <a:p>
            <a:fld id="{046AA3C4-C38B-4578-8F4A-9F9C89FA7AD7}" type="slidenum">
              <a:rPr lang="en-US" smtClean="0"/>
              <a:pPr/>
              <a:t>19</a:t>
            </a:fld>
            <a:endParaRPr lang="en-US"/>
          </a:p>
        </p:txBody>
      </p:sp>
    </p:spTree>
    <p:extLst>
      <p:ext uri="{BB962C8B-B14F-4D97-AF65-F5344CB8AC3E}">
        <p14:creationId xmlns:p14="http://schemas.microsoft.com/office/powerpoint/2010/main" val="2793380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IN" b="1" dirty="0"/>
              <a:t>Time Use</a:t>
            </a:r>
          </a:p>
          <a:p>
            <a:r>
              <a:rPr lang="en-IN" dirty="0"/>
              <a:t>28.5 years sleeping,</a:t>
            </a:r>
            <a:r>
              <a:rPr lang="en-IN" baseline="0" dirty="0"/>
              <a:t> 10 years earnings, 9 years house chorus, 6 years education and grooming, 9 years social media, 2 years for community and stuck in traffic jam, 2 years shopping, 1.5 years child raising, 4 years eating and drinking – left anything between 5-9 years….What do we do during this time…</a:t>
            </a:r>
            <a:endParaRPr lang="en-IN" b="1" dirty="0"/>
          </a:p>
          <a:p>
            <a:endParaRPr lang="en-IN" b="1" dirty="0"/>
          </a:p>
          <a:p>
            <a:r>
              <a:rPr lang="en-IN" b="1" dirty="0"/>
              <a:t>Education</a:t>
            </a:r>
          </a:p>
          <a:p>
            <a:pPr lvl="1">
              <a:buFont typeface="Wingdings" pitchFamily="2" charset="2"/>
              <a:buChar char="§"/>
            </a:pPr>
            <a:r>
              <a:rPr lang="en-IN" sz="3200" dirty="0">
                <a:solidFill>
                  <a:schemeClr val="tx2"/>
                </a:solidFill>
              </a:rPr>
              <a:t>20 % of world population is illiterate (how can we help?)</a:t>
            </a:r>
          </a:p>
          <a:p>
            <a:pPr lvl="1">
              <a:buFont typeface="Wingdings" pitchFamily="2" charset="2"/>
              <a:buChar char="§"/>
            </a:pPr>
            <a:r>
              <a:rPr lang="en-IN" sz="3200" dirty="0">
                <a:solidFill>
                  <a:schemeClr val="tx2"/>
                </a:solidFill>
              </a:rPr>
              <a:t>Bhutan 73% literacy rate (non-formal education)</a:t>
            </a:r>
          </a:p>
          <a:p>
            <a:pPr lvl="1">
              <a:buFont typeface="Wingdings" pitchFamily="2" charset="2"/>
              <a:buChar char="§"/>
            </a:pPr>
            <a:r>
              <a:rPr lang="en-IN" sz="3200" dirty="0">
                <a:solidFill>
                  <a:schemeClr val="tx2"/>
                </a:solidFill>
              </a:rPr>
              <a:t>Education for all (standard 10 – higher studies!!)</a:t>
            </a:r>
          </a:p>
          <a:p>
            <a:pPr lvl="1">
              <a:buFont typeface="Wingdings" pitchFamily="2" charset="2"/>
              <a:buChar char="§"/>
            </a:pPr>
            <a:r>
              <a:rPr lang="en-IN" sz="3200" dirty="0">
                <a:solidFill>
                  <a:schemeClr val="tx2"/>
                </a:solidFill>
              </a:rPr>
              <a:t>GNH in Education (language in usage)</a:t>
            </a:r>
          </a:p>
          <a:p>
            <a:pPr lvl="1">
              <a:buFont typeface="Wingdings" pitchFamily="2" charset="2"/>
              <a:buChar char="§"/>
            </a:pPr>
            <a:r>
              <a:rPr lang="en-IN" sz="3200" dirty="0">
                <a:solidFill>
                  <a:schemeClr val="tx2"/>
                </a:solidFill>
              </a:rPr>
              <a:t>Education production (I, me &amp; mine – shrewd, competitive, selfish....my schooling experience)</a:t>
            </a:r>
          </a:p>
          <a:p>
            <a:pPr lvl="1">
              <a:buFont typeface="Wingdings" pitchFamily="2" charset="2"/>
              <a:buChar char="§"/>
            </a:pPr>
            <a:r>
              <a:rPr lang="en-IN" sz="3200" dirty="0">
                <a:solidFill>
                  <a:schemeClr val="tx2"/>
                </a:solidFill>
              </a:rPr>
              <a:t>Vocation and academics</a:t>
            </a:r>
          </a:p>
          <a:p>
            <a:pPr lvl="1">
              <a:buFont typeface="Wingdings" pitchFamily="2" charset="2"/>
              <a:buNone/>
            </a:pPr>
            <a:endParaRPr lang="en-IN" sz="3200" dirty="0">
              <a:solidFill>
                <a:schemeClr val="tx2"/>
              </a:solidFill>
            </a:endParaRPr>
          </a:p>
          <a:p>
            <a:pPr lvl="0">
              <a:buFont typeface="Wingdings" pitchFamily="2" charset="2"/>
              <a:buNone/>
            </a:pPr>
            <a:r>
              <a:rPr lang="en-IN" sz="3200" b="1" dirty="0">
                <a:solidFill>
                  <a:schemeClr val="tx2"/>
                </a:solidFill>
              </a:rPr>
              <a:t>Culture</a:t>
            </a:r>
            <a:endParaRPr lang="en-US" sz="3200" b="1" dirty="0">
              <a:solidFill>
                <a:schemeClr val="tx2"/>
              </a:solidFill>
            </a:endParaRPr>
          </a:p>
          <a:p>
            <a:pPr marL="463550" indent="-463550">
              <a:buFont typeface="Wingdings" pitchFamily="2" charset="2"/>
              <a:buChar char="v"/>
            </a:pPr>
            <a:r>
              <a:rPr lang="en-IN" sz="1200" dirty="0"/>
              <a:t>Lost culture (e.g. empty Churches on Sundays in most of places on earth)</a:t>
            </a:r>
          </a:p>
          <a:p>
            <a:pPr marL="463550" indent="-463550">
              <a:buFont typeface="Wingdings" pitchFamily="2" charset="2"/>
              <a:buChar char="v"/>
            </a:pPr>
            <a:r>
              <a:rPr lang="en-IN" sz="1200" dirty="0"/>
              <a:t>Natural cooperation – also reducing festivities</a:t>
            </a:r>
          </a:p>
          <a:p>
            <a:pPr marL="463550" indent="-463550">
              <a:buFont typeface="Wingdings" pitchFamily="2" charset="2"/>
              <a:buChar char="v"/>
            </a:pPr>
            <a:r>
              <a:rPr lang="en-IN" sz="1200" dirty="0"/>
              <a:t>We sing songs in praise of our Kings (Swazi) </a:t>
            </a:r>
          </a:p>
          <a:p>
            <a:pPr marL="463550" indent="-463550">
              <a:buFont typeface="Wingdings" pitchFamily="2" charset="2"/>
              <a:buChar char="v"/>
            </a:pPr>
            <a:r>
              <a:rPr lang="en-IN" sz="1200" dirty="0"/>
              <a:t>Respecting the nature – taking permission</a:t>
            </a:r>
          </a:p>
          <a:p>
            <a:pPr marL="463550" indent="-463550">
              <a:buFont typeface="Wingdings" pitchFamily="2" charset="2"/>
              <a:buChar char="v"/>
            </a:pPr>
            <a:r>
              <a:rPr lang="en-IN" sz="1200" dirty="0"/>
              <a:t>Oral story telling</a:t>
            </a:r>
          </a:p>
          <a:p>
            <a:pPr marL="463550" indent="-463550">
              <a:buFont typeface="Wingdings" pitchFamily="2" charset="2"/>
              <a:buChar char="v"/>
            </a:pPr>
            <a:r>
              <a:rPr lang="en-IN" sz="1200" dirty="0"/>
              <a:t>Identity crises </a:t>
            </a:r>
          </a:p>
          <a:p>
            <a:pPr marL="463550" indent="-463550">
              <a:buFont typeface="Wingdings" pitchFamily="2" charset="2"/>
              <a:buChar char="v"/>
            </a:pPr>
            <a:endParaRPr lang="en-US" sz="1200" dirty="0"/>
          </a:p>
          <a:p>
            <a:r>
              <a:rPr lang="en-IN" b="1" dirty="0"/>
              <a:t>Community</a:t>
            </a:r>
          </a:p>
          <a:p>
            <a:pPr marL="171450" indent="-171450">
              <a:buFont typeface="Arial" panose="020B0604020202020204" pitchFamily="34" charset="0"/>
              <a:buChar char="•"/>
            </a:pPr>
            <a:r>
              <a:rPr lang="en-IN" sz="1200" dirty="0"/>
              <a:t>Community Relationship (e.g. neighbours are not known to each other).</a:t>
            </a:r>
          </a:p>
          <a:p>
            <a:pPr marL="171450" indent="-171450">
              <a:buFont typeface="Arial" panose="020B0604020202020204" pitchFamily="34" charset="0"/>
              <a:buChar char="•"/>
            </a:pPr>
            <a:r>
              <a:rPr lang="en-IN" sz="1200" dirty="0"/>
              <a:t>Cost to government for a few of community vitality is Nu 431 million (2012).</a:t>
            </a:r>
          </a:p>
          <a:p>
            <a:pPr marL="171450" indent="-171450">
              <a:buFont typeface="Arial" panose="020B0604020202020204" pitchFamily="34" charset="0"/>
              <a:buChar char="•"/>
            </a:pPr>
            <a:r>
              <a:rPr lang="en-IN" sz="1200" dirty="0"/>
              <a:t>Generosity / donations.</a:t>
            </a:r>
          </a:p>
          <a:p>
            <a:pPr marL="171450" indent="-171450">
              <a:buFont typeface="Arial" panose="020B0604020202020204" pitchFamily="34" charset="0"/>
              <a:buChar char="•"/>
            </a:pPr>
            <a:r>
              <a:rPr lang="en-IN" sz="1200" dirty="0"/>
              <a:t>Cultural participation (invitation for festivities in the west and info in Bhutan).</a:t>
            </a:r>
          </a:p>
          <a:p>
            <a:pPr marL="171450" indent="-171450">
              <a:buFont typeface="Arial" panose="020B0604020202020204" pitchFamily="34" charset="0"/>
              <a:buChar char="•"/>
            </a:pPr>
            <a:r>
              <a:rPr lang="en-IN" sz="1200" dirty="0"/>
              <a:t>Walk in to a home....</a:t>
            </a:r>
          </a:p>
          <a:p>
            <a:pPr marL="0" indent="0">
              <a:buFont typeface="Arial" panose="020B0604020202020204" pitchFamily="34" charset="0"/>
              <a:buNone/>
            </a:pPr>
            <a:endParaRPr lang="en-US" sz="1200" dirty="0"/>
          </a:p>
          <a:p>
            <a:r>
              <a:rPr lang="en-IN" b="1" dirty="0"/>
              <a:t>Living Standard</a:t>
            </a:r>
          </a:p>
          <a:p>
            <a:pPr>
              <a:buFont typeface="Wingdings" pitchFamily="2" charset="2"/>
              <a:buChar char="§"/>
            </a:pPr>
            <a:r>
              <a:rPr lang="en-IN" sz="2800" dirty="0"/>
              <a:t>The world</a:t>
            </a:r>
          </a:p>
          <a:p>
            <a:pPr marL="622300" lvl="1" indent="-279400">
              <a:buFont typeface="Courier New" pitchFamily="49" charset="0"/>
              <a:buChar char="o"/>
            </a:pPr>
            <a:r>
              <a:rPr lang="en-IN" sz="2400" dirty="0"/>
              <a:t>Over 1 billion people</a:t>
            </a:r>
            <a:r>
              <a:rPr lang="en-IN" sz="2400" baseline="0" dirty="0"/>
              <a:t> </a:t>
            </a:r>
            <a:r>
              <a:rPr lang="en-IN" sz="2400" dirty="0"/>
              <a:t>under poverty</a:t>
            </a:r>
          </a:p>
          <a:p>
            <a:pPr marL="622300" lvl="1" indent="-279400">
              <a:buFont typeface="Courier New" pitchFamily="49" charset="0"/>
              <a:buChar char="o"/>
            </a:pPr>
            <a:r>
              <a:rPr lang="en-IN" sz="2400" dirty="0"/>
              <a:t>3 billion have drinking water shortages</a:t>
            </a:r>
            <a:r>
              <a:rPr lang="en-IN" sz="2400" baseline="0" dirty="0"/>
              <a:t> and 1 billion without</a:t>
            </a:r>
            <a:endParaRPr lang="en-IN" sz="2400" dirty="0"/>
          </a:p>
          <a:p>
            <a:pPr marL="622300" lvl="1" indent="-279400">
              <a:buFont typeface="Courier New" pitchFamily="49" charset="0"/>
              <a:buChar char="o"/>
            </a:pPr>
            <a:r>
              <a:rPr lang="en-IN" sz="2400" dirty="0"/>
              <a:t>Gap between rich and poor (America, south Africa)</a:t>
            </a:r>
          </a:p>
          <a:p>
            <a:pPr>
              <a:buFont typeface="Wingdings" pitchFamily="2" charset="2"/>
              <a:buChar char="§"/>
            </a:pPr>
            <a:r>
              <a:rPr lang="en-IN" sz="2800" dirty="0"/>
              <a:t>Bhutan</a:t>
            </a:r>
          </a:p>
          <a:p>
            <a:pPr marL="622300" lvl="1" indent="-279400">
              <a:buFont typeface="Courier New" pitchFamily="49" charset="0"/>
              <a:buChar char="o"/>
            </a:pPr>
            <a:r>
              <a:rPr lang="en-IN" sz="2400" dirty="0"/>
              <a:t>Gini-coefficient 30.5-increased by 0.1 % in 30 years</a:t>
            </a:r>
          </a:p>
          <a:p>
            <a:pPr marL="622300" lvl="1" indent="-279400">
              <a:buFont typeface="Courier New" pitchFamily="49" charset="0"/>
              <a:buChar char="o"/>
            </a:pPr>
            <a:r>
              <a:rPr lang="en-IN" sz="2400" dirty="0"/>
              <a:t>Poverty is 12 % in Bhutan (defined by income)</a:t>
            </a:r>
          </a:p>
          <a:p>
            <a:pPr marL="622300" lvl="1" indent="-279400">
              <a:buFont typeface="Courier New" pitchFamily="49" charset="0"/>
              <a:buChar char="o"/>
            </a:pPr>
            <a:r>
              <a:rPr lang="en-IN" sz="2400" dirty="0"/>
              <a:t>Six promised of the first democratic govt. roads, telecommunication, lights, water, education and health (poverty down from 25% to 12%)</a:t>
            </a:r>
            <a:endParaRPr lang="en-IN" b="1" dirty="0"/>
          </a:p>
          <a:p>
            <a:endParaRPr lang="en-GB" dirty="0"/>
          </a:p>
        </p:txBody>
      </p:sp>
      <p:sp>
        <p:nvSpPr>
          <p:cNvPr id="4" name="Slide Number Placeholder 3"/>
          <p:cNvSpPr>
            <a:spLocks noGrp="1"/>
          </p:cNvSpPr>
          <p:nvPr>
            <p:ph type="sldNum" sz="quarter" idx="10"/>
          </p:nvPr>
        </p:nvSpPr>
        <p:spPr/>
        <p:txBody>
          <a:bodyPr/>
          <a:lstStyle/>
          <a:p>
            <a:fld id="{7808D17E-6DA3-41F7-AAC0-0C34B2DB4F44}" type="slidenum">
              <a:rPr lang="en-US" smtClean="0"/>
              <a:pPr/>
              <a:t>21</a:t>
            </a:fld>
            <a:endParaRPr lang="en-US" dirty="0"/>
          </a:p>
        </p:txBody>
      </p:sp>
    </p:spTree>
    <p:extLst>
      <p:ext uri="{BB962C8B-B14F-4D97-AF65-F5344CB8AC3E}">
        <p14:creationId xmlns:p14="http://schemas.microsoft.com/office/powerpoint/2010/main" val="227643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808D17E-6DA3-41F7-AAC0-0C34B2DB4F44}" type="slidenum">
              <a:rPr lang="en-US" smtClean="0"/>
              <a:pPr/>
              <a:t>22</a:t>
            </a:fld>
            <a:endParaRPr lang="en-US" dirty="0"/>
          </a:p>
        </p:txBody>
      </p:sp>
    </p:spTree>
    <p:extLst>
      <p:ext uri="{BB962C8B-B14F-4D97-AF65-F5344CB8AC3E}">
        <p14:creationId xmlns:p14="http://schemas.microsoft.com/office/powerpoint/2010/main" val="2552094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808D17E-6DA3-41F7-AAC0-0C34B2DB4F44}" type="slidenum">
              <a:rPr lang="en-US" smtClean="0"/>
              <a:pPr/>
              <a:t>23</a:t>
            </a:fld>
            <a:endParaRPr lang="en-US" dirty="0"/>
          </a:p>
        </p:txBody>
      </p:sp>
    </p:spTree>
    <p:extLst>
      <p:ext uri="{BB962C8B-B14F-4D97-AF65-F5344CB8AC3E}">
        <p14:creationId xmlns:p14="http://schemas.microsoft.com/office/powerpoint/2010/main" val="243620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Simple show</a:t>
            </a:r>
          </a:p>
        </p:txBody>
      </p:sp>
      <p:sp>
        <p:nvSpPr>
          <p:cNvPr id="4" name="Slide Number Placeholder 3"/>
          <p:cNvSpPr>
            <a:spLocks noGrp="1"/>
          </p:cNvSpPr>
          <p:nvPr>
            <p:ph type="sldNum" sz="quarter" idx="10"/>
          </p:nvPr>
        </p:nvSpPr>
        <p:spPr/>
        <p:txBody>
          <a:bodyPr/>
          <a:lstStyle/>
          <a:p>
            <a:fld id="{7808D17E-6DA3-41F7-AAC0-0C34B2DB4F44}" type="slidenum">
              <a:rPr lang="en-US" smtClean="0"/>
              <a:pPr/>
              <a:t>4</a:t>
            </a:fld>
            <a:endParaRPr lang="en-US" dirty="0"/>
          </a:p>
        </p:txBody>
      </p:sp>
    </p:spTree>
    <p:extLst>
      <p:ext uri="{BB962C8B-B14F-4D97-AF65-F5344CB8AC3E}">
        <p14:creationId xmlns:p14="http://schemas.microsoft.com/office/powerpoint/2010/main" val="177903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8D17E-6DA3-41F7-AAC0-0C34B2DB4F44}" type="slidenum">
              <a:rPr lang="en-US" smtClean="0"/>
              <a:pPr/>
              <a:t>5</a:t>
            </a:fld>
            <a:endParaRPr lang="en-US" dirty="0"/>
          </a:p>
        </p:txBody>
      </p:sp>
    </p:spTree>
    <p:extLst>
      <p:ext uri="{BB962C8B-B14F-4D97-AF65-F5344CB8AC3E}">
        <p14:creationId xmlns:p14="http://schemas.microsoft.com/office/powerpoint/2010/main" val="673439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Environment</a:t>
            </a:r>
            <a:r>
              <a:rPr lang="en-US" baseline="0" dirty="0"/>
              <a:t> destruction, love has no place, sitting here learning together has no value to GDP, working parents, drug and alcohol abuses, cigarette smoking, cutting trees from Bhutan….fossil fuel burning (tomato e.g.), etc.</a:t>
            </a:r>
            <a:endParaRPr lang="en-US" dirty="0"/>
          </a:p>
        </p:txBody>
      </p:sp>
      <p:sp>
        <p:nvSpPr>
          <p:cNvPr id="4" name="Slide Number Placeholder 3"/>
          <p:cNvSpPr>
            <a:spLocks noGrp="1"/>
          </p:cNvSpPr>
          <p:nvPr>
            <p:ph type="sldNum" sz="quarter" idx="10"/>
          </p:nvPr>
        </p:nvSpPr>
        <p:spPr/>
        <p:txBody>
          <a:bodyPr/>
          <a:lstStyle/>
          <a:p>
            <a:fld id="{046AA3C4-C38B-4578-8F4A-9F9C89FA7AD7}" type="slidenum">
              <a:rPr lang="en-US" smtClean="0"/>
              <a:pPr/>
              <a:t>7</a:t>
            </a:fld>
            <a:endParaRPr lang="en-US"/>
          </a:p>
        </p:txBody>
      </p:sp>
    </p:spTree>
    <p:extLst>
      <p:ext uri="{BB962C8B-B14F-4D97-AF65-F5344CB8AC3E}">
        <p14:creationId xmlns:p14="http://schemas.microsoft.com/office/powerpoint/2010/main" val="2054455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46AA3C4-C38B-4578-8F4A-9F9C89FA7AD7}" type="slidenum">
              <a:rPr lang="en-US" smtClean="0"/>
              <a:pPr/>
              <a:t>8</a:t>
            </a:fld>
            <a:endParaRPr lang="en-US"/>
          </a:p>
        </p:txBody>
      </p:sp>
    </p:spTree>
    <p:extLst>
      <p:ext uri="{BB962C8B-B14F-4D97-AF65-F5344CB8AC3E}">
        <p14:creationId xmlns:p14="http://schemas.microsoft.com/office/powerpoint/2010/main" val="1793723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808D17E-6DA3-41F7-AAC0-0C34B2DB4F44}" type="slidenum">
              <a:rPr lang="en-US" smtClean="0"/>
              <a:pPr/>
              <a:t>9</a:t>
            </a:fld>
            <a:endParaRPr lang="en-US" dirty="0"/>
          </a:p>
        </p:txBody>
      </p:sp>
    </p:spTree>
    <p:extLst>
      <p:ext uri="{BB962C8B-B14F-4D97-AF65-F5344CB8AC3E}">
        <p14:creationId xmlns:p14="http://schemas.microsoft.com/office/powerpoint/2010/main" val="2828749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b="0" dirty="0"/>
              <a:t>Global forest</a:t>
            </a:r>
            <a:r>
              <a:rPr lang="en-US" b="0" baseline="0" dirty="0"/>
              <a:t> reduced to 3.7 billion ha from 4.13 billion ha between1990 and 2015, which is a 10% decrease. Philippines 298170 sq km (300,000) 35% in 1990 to 25.7% in 2014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Aquatic life is rapidly dying…(e.g. Philippines </a:t>
            </a:r>
            <a:r>
              <a:rPr lang="en-US" b="0" dirty="0">
                <a:solidFill>
                  <a:srgbClr val="333333"/>
                </a:solidFill>
                <a:latin typeface="Roboto"/>
              </a:rPr>
              <a:t>uncontrolled deforestation especially in watershed areas; soil erosion; air and water pollution in major urban centers; coral reef degradation; increasing pollution of coastal mangrove swamps that are important fish breeding grounds)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solidFill>
                  <a:srgbClr val="333333"/>
                </a:solidFill>
                <a:latin typeface="Roboto"/>
              </a:rPr>
              <a:t>Bhutan increased its forest land cover from 60% to 80% - </a:t>
            </a:r>
            <a:endParaRPr lang="en-US" b="0" baseline="0" dirty="0"/>
          </a:p>
          <a:p>
            <a:pPr marL="171450" indent="-171450">
              <a:buFont typeface="Arial" panose="020B0604020202020204" pitchFamily="34" charset="0"/>
              <a:buChar char="•"/>
            </a:pPr>
            <a:r>
              <a:rPr lang="en-US" b="0" baseline="0" dirty="0"/>
              <a:t>Rain forest in Malaysia is almost destroyed, remains in Congo and </a:t>
            </a:r>
            <a:r>
              <a:rPr lang="en-US" b="0" baseline="0" dirty="0" err="1"/>
              <a:t>amazon</a:t>
            </a:r>
            <a:r>
              <a:rPr lang="en-US" b="0" baseline="0" dirty="0"/>
              <a:t> (Brazilian Rainforest 2600+ ha brought growing animal feed)</a:t>
            </a:r>
          </a:p>
          <a:p>
            <a:pPr marL="171450" indent="-171450">
              <a:buFont typeface="Arial" panose="020B0604020202020204" pitchFamily="34" charset="0"/>
              <a:buChar char="•"/>
            </a:pPr>
            <a:r>
              <a:rPr lang="en-US" b="0" baseline="0" dirty="0"/>
              <a:t>Jack Ma – bought 28K forest in central America</a:t>
            </a:r>
          </a:p>
          <a:p>
            <a:pPr marL="171450" indent="-171450">
              <a:buFont typeface="Arial" panose="020B0604020202020204" pitchFamily="34" charset="0"/>
              <a:buChar char="•"/>
            </a:pPr>
            <a:r>
              <a:rPr lang="en-US" b="0" dirty="0"/>
              <a:t>394 avg. disasters PY  (2002 and 2011 –  with av. 268 m victims of disaster) –down to 237 disasters in 2012 with only  124.5 m victims worldwide</a:t>
            </a:r>
          </a:p>
          <a:p>
            <a:pPr marL="171450" indent="-171450">
              <a:buFont typeface="Arial" panose="020B0604020202020204" pitchFamily="34" charset="0"/>
              <a:buChar char="•"/>
            </a:pPr>
            <a:r>
              <a:rPr lang="en-US" b="0" baseline="0" dirty="0"/>
              <a:t>CFC - </a:t>
            </a:r>
          </a:p>
        </p:txBody>
      </p:sp>
      <p:sp>
        <p:nvSpPr>
          <p:cNvPr id="4" name="Slide Number Placeholder 3"/>
          <p:cNvSpPr>
            <a:spLocks noGrp="1"/>
          </p:cNvSpPr>
          <p:nvPr>
            <p:ph type="sldNum" sz="quarter" idx="10"/>
          </p:nvPr>
        </p:nvSpPr>
        <p:spPr/>
        <p:txBody>
          <a:bodyPr/>
          <a:lstStyle/>
          <a:p>
            <a:fld id="{046AA3C4-C38B-4578-8F4A-9F9C89FA7AD7}" type="slidenum">
              <a:rPr lang="en-US" smtClean="0"/>
              <a:pPr/>
              <a:t>11</a:t>
            </a:fld>
            <a:endParaRPr lang="en-US"/>
          </a:p>
        </p:txBody>
      </p:sp>
    </p:spTree>
    <p:extLst>
      <p:ext uri="{BB962C8B-B14F-4D97-AF65-F5344CB8AC3E}">
        <p14:creationId xmlns:p14="http://schemas.microsoft.com/office/powerpoint/2010/main" val="1708953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 average =</a:t>
            </a:r>
            <a:r>
              <a:rPr lang="en-US" baseline="0" dirty="0"/>
              <a:t> about 5 tones per person as of 2014. </a:t>
            </a:r>
            <a:endParaRPr lang="en-US" dirty="0"/>
          </a:p>
        </p:txBody>
      </p:sp>
      <p:sp>
        <p:nvSpPr>
          <p:cNvPr id="4" name="Slide Number Placeholder 3"/>
          <p:cNvSpPr>
            <a:spLocks noGrp="1"/>
          </p:cNvSpPr>
          <p:nvPr>
            <p:ph type="sldNum" sz="quarter" idx="10"/>
          </p:nvPr>
        </p:nvSpPr>
        <p:spPr/>
        <p:txBody>
          <a:bodyPr/>
          <a:lstStyle/>
          <a:p>
            <a:fld id="{046AA3C4-C38B-4578-8F4A-9F9C89FA7AD7}" type="slidenum">
              <a:rPr lang="en-US" smtClean="0"/>
              <a:pPr/>
              <a:t>12</a:t>
            </a:fld>
            <a:endParaRPr lang="en-US"/>
          </a:p>
        </p:txBody>
      </p:sp>
    </p:spTree>
    <p:extLst>
      <p:ext uri="{BB962C8B-B14F-4D97-AF65-F5344CB8AC3E}">
        <p14:creationId xmlns:p14="http://schemas.microsoft.com/office/powerpoint/2010/main" val="27173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08D17E-6DA3-41F7-AAC0-0C34B2DB4F44}" type="slidenum">
              <a:rPr lang="en-US" smtClean="0"/>
              <a:pPr/>
              <a:t>13</a:t>
            </a:fld>
            <a:endParaRPr lang="en-US" dirty="0"/>
          </a:p>
        </p:txBody>
      </p:sp>
    </p:spTree>
    <p:extLst>
      <p:ext uri="{BB962C8B-B14F-4D97-AF65-F5344CB8AC3E}">
        <p14:creationId xmlns:p14="http://schemas.microsoft.com/office/powerpoint/2010/main" val="115484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190E717-6406-4992-A0CA-DD0E6734D1F1}" type="datetime1">
              <a:rPr lang="en-US" smtClean="0"/>
              <a:t>1/22/2019</a:t>
            </a:fld>
            <a:endParaRPr lang="en-US" dirty="0"/>
          </a:p>
        </p:txBody>
      </p:sp>
      <p:sp>
        <p:nvSpPr>
          <p:cNvPr id="5" name="Footer Placeholder 4"/>
          <p:cNvSpPr>
            <a:spLocks noGrp="1"/>
          </p:cNvSpPr>
          <p:nvPr>
            <p:ph type="ftr" sz="quarter" idx="11"/>
          </p:nvPr>
        </p:nvSpPr>
        <p:spPr/>
        <p:txBody>
          <a:bodyPr/>
          <a:lstStyle/>
          <a:p>
            <a:r>
              <a:rPr lang="en-US"/>
              <a:t>saamdu.chetri@gmail.com</a:t>
            </a:r>
            <a:endParaRPr lang="en-US" dirty="0"/>
          </a:p>
        </p:txBody>
      </p:sp>
      <p:sp>
        <p:nvSpPr>
          <p:cNvPr id="6" name="Slide Number Placeholder 5"/>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98984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527A148-B3BB-46D1-8803-131DA8B9F5EF}" type="datetime1">
              <a:rPr lang="en-US" smtClean="0"/>
              <a:t>1/22/2019</a:t>
            </a:fld>
            <a:endParaRPr lang="en-US" dirty="0"/>
          </a:p>
        </p:txBody>
      </p:sp>
      <p:sp>
        <p:nvSpPr>
          <p:cNvPr id="5" name="Footer Placeholder 4"/>
          <p:cNvSpPr>
            <a:spLocks noGrp="1"/>
          </p:cNvSpPr>
          <p:nvPr>
            <p:ph type="ftr" sz="quarter" idx="11"/>
          </p:nvPr>
        </p:nvSpPr>
        <p:spPr/>
        <p:txBody>
          <a:bodyPr/>
          <a:lstStyle/>
          <a:p>
            <a:r>
              <a:rPr lang="en-US"/>
              <a:t>saamdu.chetri@gmail.com</a:t>
            </a:r>
            <a:endParaRPr lang="en-US" dirty="0"/>
          </a:p>
        </p:txBody>
      </p:sp>
      <p:sp>
        <p:nvSpPr>
          <p:cNvPr id="6" name="Slide Number Placeholder 5"/>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256768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583DBF6-AA9C-4E32-BF3B-C35C95AADAC4}" type="datetime1">
              <a:rPr lang="en-US" smtClean="0"/>
              <a:t>1/22/2019</a:t>
            </a:fld>
            <a:endParaRPr lang="en-US" dirty="0"/>
          </a:p>
        </p:txBody>
      </p:sp>
      <p:sp>
        <p:nvSpPr>
          <p:cNvPr id="5" name="Footer Placeholder 4"/>
          <p:cNvSpPr>
            <a:spLocks noGrp="1"/>
          </p:cNvSpPr>
          <p:nvPr>
            <p:ph type="ftr" sz="quarter" idx="11"/>
          </p:nvPr>
        </p:nvSpPr>
        <p:spPr/>
        <p:txBody>
          <a:bodyPr/>
          <a:lstStyle/>
          <a:p>
            <a:r>
              <a:rPr lang="en-US"/>
              <a:t>saamdu.chetri@gmail.com</a:t>
            </a:r>
            <a:endParaRPr lang="en-US" dirty="0"/>
          </a:p>
        </p:txBody>
      </p:sp>
      <p:sp>
        <p:nvSpPr>
          <p:cNvPr id="6" name="Slide Number Placeholder 5"/>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3122352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9569639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4836B94-5D5C-45F2-B451-15416E5C9E92}" type="datetime1">
              <a:rPr lang="en-US" smtClean="0"/>
              <a:t>1/22/2019</a:t>
            </a:fld>
            <a:endParaRPr lang="en-US" dirty="0"/>
          </a:p>
        </p:txBody>
      </p:sp>
      <p:sp>
        <p:nvSpPr>
          <p:cNvPr id="5" name="Footer Placeholder 4"/>
          <p:cNvSpPr>
            <a:spLocks noGrp="1"/>
          </p:cNvSpPr>
          <p:nvPr>
            <p:ph type="ftr" sz="quarter" idx="11"/>
          </p:nvPr>
        </p:nvSpPr>
        <p:spPr/>
        <p:txBody>
          <a:bodyPr/>
          <a:lstStyle/>
          <a:p>
            <a:r>
              <a:rPr lang="en-US"/>
              <a:t>saamdu.chetri@gmail.com</a:t>
            </a:r>
            <a:endParaRPr lang="en-US" dirty="0"/>
          </a:p>
        </p:txBody>
      </p:sp>
      <p:sp>
        <p:nvSpPr>
          <p:cNvPr id="6" name="Slide Number Placeholder 5"/>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1931829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426FB0-48E0-4BC9-8A8C-F0416CDD39C7}" type="datetime1">
              <a:rPr lang="en-US" smtClean="0"/>
              <a:t>1/22/2019</a:t>
            </a:fld>
            <a:endParaRPr lang="en-US" dirty="0"/>
          </a:p>
        </p:txBody>
      </p:sp>
      <p:sp>
        <p:nvSpPr>
          <p:cNvPr id="5" name="Footer Placeholder 4"/>
          <p:cNvSpPr>
            <a:spLocks noGrp="1"/>
          </p:cNvSpPr>
          <p:nvPr>
            <p:ph type="ftr" sz="quarter" idx="11"/>
          </p:nvPr>
        </p:nvSpPr>
        <p:spPr/>
        <p:txBody>
          <a:bodyPr/>
          <a:lstStyle/>
          <a:p>
            <a:r>
              <a:rPr lang="en-US"/>
              <a:t>saamdu.chetri@gmail.com</a:t>
            </a:r>
            <a:endParaRPr lang="en-US" dirty="0"/>
          </a:p>
        </p:txBody>
      </p:sp>
      <p:sp>
        <p:nvSpPr>
          <p:cNvPr id="6" name="Slide Number Placeholder 5"/>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137544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56AAE3A-D0DE-4A4F-B2EF-AE9CBCC64675}" type="datetime1">
              <a:rPr lang="en-US" smtClean="0"/>
              <a:t>1/22/2019</a:t>
            </a:fld>
            <a:endParaRPr lang="en-US" dirty="0"/>
          </a:p>
        </p:txBody>
      </p:sp>
      <p:sp>
        <p:nvSpPr>
          <p:cNvPr id="6" name="Footer Placeholder 5"/>
          <p:cNvSpPr>
            <a:spLocks noGrp="1"/>
          </p:cNvSpPr>
          <p:nvPr>
            <p:ph type="ftr" sz="quarter" idx="11"/>
          </p:nvPr>
        </p:nvSpPr>
        <p:spPr/>
        <p:txBody>
          <a:bodyPr/>
          <a:lstStyle/>
          <a:p>
            <a:r>
              <a:rPr lang="en-US"/>
              <a:t>saamdu.chetri@gmail.com</a:t>
            </a:r>
            <a:endParaRPr lang="en-US" dirty="0"/>
          </a:p>
        </p:txBody>
      </p:sp>
      <p:sp>
        <p:nvSpPr>
          <p:cNvPr id="7" name="Slide Number Placeholder 6"/>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2781815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8D5C23B-299A-4E9B-A29B-83A2932B77AC}" type="datetime1">
              <a:rPr lang="en-US" smtClean="0"/>
              <a:t>1/22/2019</a:t>
            </a:fld>
            <a:endParaRPr lang="en-US" dirty="0"/>
          </a:p>
        </p:txBody>
      </p:sp>
      <p:sp>
        <p:nvSpPr>
          <p:cNvPr id="8" name="Footer Placeholder 7"/>
          <p:cNvSpPr>
            <a:spLocks noGrp="1"/>
          </p:cNvSpPr>
          <p:nvPr>
            <p:ph type="ftr" sz="quarter" idx="11"/>
          </p:nvPr>
        </p:nvSpPr>
        <p:spPr/>
        <p:txBody>
          <a:bodyPr/>
          <a:lstStyle/>
          <a:p>
            <a:r>
              <a:rPr lang="en-US"/>
              <a:t>saamdu.chetri@gmail.com</a:t>
            </a:r>
            <a:endParaRPr lang="en-US" dirty="0"/>
          </a:p>
        </p:txBody>
      </p:sp>
      <p:sp>
        <p:nvSpPr>
          <p:cNvPr id="9" name="Slide Number Placeholder 8"/>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3403787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1E28798-E996-48CE-BC7B-F5A8960078A1}" type="datetime1">
              <a:rPr lang="en-US" smtClean="0"/>
              <a:t>1/22/2019</a:t>
            </a:fld>
            <a:endParaRPr lang="en-US" dirty="0"/>
          </a:p>
        </p:txBody>
      </p:sp>
      <p:sp>
        <p:nvSpPr>
          <p:cNvPr id="4" name="Footer Placeholder 3"/>
          <p:cNvSpPr>
            <a:spLocks noGrp="1"/>
          </p:cNvSpPr>
          <p:nvPr>
            <p:ph type="ftr" sz="quarter" idx="11"/>
          </p:nvPr>
        </p:nvSpPr>
        <p:spPr/>
        <p:txBody>
          <a:bodyPr/>
          <a:lstStyle/>
          <a:p>
            <a:r>
              <a:rPr lang="en-US"/>
              <a:t>saamdu.chetri@gmail.com</a:t>
            </a:r>
            <a:endParaRPr lang="en-US" dirty="0"/>
          </a:p>
        </p:txBody>
      </p:sp>
      <p:sp>
        <p:nvSpPr>
          <p:cNvPr id="5" name="Slide Number Placeholder 4"/>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2250639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70208-FC49-4DDE-BF46-12EED03CB6D6}" type="datetime1">
              <a:rPr lang="en-US" smtClean="0"/>
              <a:t>1/22/2019</a:t>
            </a:fld>
            <a:endParaRPr lang="en-US" dirty="0"/>
          </a:p>
        </p:txBody>
      </p:sp>
      <p:sp>
        <p:nvSpPr>
          <p:cNvPr id="3" name="Footer Placeholder 2"/>
          <p:cNvSpPr>
            <a:spLocks noGrp="1"/>
          </p:cNvSpPr>
          <p:nvPr>
            <p:ph type="ftr" sz="quarter" idx="11"/>
          </p:nvPr>
        </p:nvSpPr>
        <p:spPr/>
        <p:txBody>
          <a:bodyPr/>
          <a:lstStyle/>
          <a:p>
            <a:r>
              <a:rPr lang="en-US"/>
              <a:t>saamdu.chetri@gmail.com</a:t>
            </a:r>
            <a:endParaRPr lang="en-US" dirty="0"/>
          </a:p>
        </p:txBody>
      </p:sp>
      <p:sp>
        <p:nvSpPr>
          <p:cNvPr id="4" name="Slide Number Placeholder 3"/>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909582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404738-7BD6-4291-996C-51C3C521C8F6}" type="datetime1">
              <a:rPr lang="en-US" smtClean="0"/>
              <a:t>1/22/2019</a:t>
            </a:fld>
            <a:endParaRPr lang="en-US" dirty="0"/>
          </a:p>
        </p:txBody>
      </p:sp>
      <p:sp>
        <p:nvSpPr>
          <p:cNvPr id="6" name="Footer Placeholder 5"/>
          <p:cNvSpPr>
            <a:spLocks noGrp="1"/>
          </p:cNvSpPr>
          <p:nvPr>
            <p:ph type="ftr" sz="quarter" idx="11"/>
          </p:nvPr>
        </p:nvSpPr>
        <p:spPr/>
        <p:txBody>
          <a:bodyPr/>
          <a:lstStyle/>
          <a:p>
            <a:r>
              <a:rPr lang="en-US"/>
              <a:t>saamdu.chetri@gmail.com</a:t>
            </a:r>
            <a:endParaRPr lang="en-US" dirty="0"/>
          </a:p>
        </p:txBody>
      </p:sp>
      <p:sp>
        <p:nvSpPr>
          <p:cNvPr id="7" name="Slide Number Placeholder 6"/>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87740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D8BA181-F466-486E-9D48-E886A5E927B5}" type="datetime1">
              <a:rPr lang="en-US" smtClean="0"/>
              <a:t>1/22/2019</a:t>
            </a:fld>
            <a:endParaRPr lang="en-US" dirty="0"/>
          </a:p>
        </p:txBody>
      </p:sp>
      <p:sp>
        <p:nvSpPr>
          <p:cNvPr id="6" name="Footer Placeholder 5"/>
          <p:cNvSpPr>
            <a:spLocks noGrp="1"/>
          </p:cNvSpPr>
          <p:nvPr>
            <p:ph type="ftr" sz="quarter" idx="11"/>
          </p:nvPr>
        </p:nvSpPr>
        <p:spPr/>
        <p:txBody>
          <a:bodyPr/>
          <a:lstStyle/>
          <a:p>
            <a:r>
              <a:rPr lang="en-US"/>
              <a:t>saamdu.chetri@gmail.com</a:t>
            </a:r>
            <a:endParaRPr lang="en-US" dirty="0"/>
          </a:p>
        </p:txBody>
      </p:sp>
      <p:sp>
        <p:nvSpPr>
          <p:cNvPr id="7" name="Slide Number Placeholder 6"/>
          <p:cNvSpPr>
            <a:spLocks noGrp="1"/>
          </p:cNvSpPr>
          <p:nvPr>
            <p:ph type="sldNum" sz="quarter" idx="12"/>
          </p:nvPr>
        </p:nvSpPr>
        <p:spPr/>
        <p:txBody>
          <a:body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149089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9E2FC68-4407-404B-A5A3-1CD693E8F17C}" type="datetime1">
              <a:rPr lang="en-US" smtClean="0"/>
              <a:t>1/22/2019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saamdu.chetri@gmail.com</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63D9EC0-AFDE-4105-9406-31033DFDCD5E}" type="slidenum">
              <a:rPr lang="en-US" smtClean="0"/>
              <a:pPr/>
              <a:t>‹#›</a:t>
            </a:fld>
            <a:endParaRPr lang="en-US" dirty="0"/>
          </a:p>
        </p:txBody>
      </p:sp>
    </p:spTree>
    <p:extLst>
      <p:ext uri="{BB962C8B-B14F-4D97-AF65-F5344CB8AC3E}">
        <p14:creationId xmlns:p14="http://schemas.microsoft.com/office/powerpoint/2010/main" val="27993983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10.jpe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gif"/><Relationship Id="rId9"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hyperlink" Target="GNHP15.flv"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Saamdu.Chetri@iitkgp.ac.i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GNH_Variables.xl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VTS_01_1.VO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LJYT_GNHCentreBhutan.wmv"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GNH_Videos/Robert%20F.%20Kennedy%20challenges%20Gross%20Domestic%20Product.mp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Mindful Breathing &amp; Concentration"/>
          <p:cNvSpPr txBox="1">
            <a:spLocks noGrp="1"/>
          </p:cNvSpPr>
          <p:nvPr>
            <p:ph type="title"/>
          </p:nvPr>
        </p:nvSpPr>
        <p:spPr>
          <a:xfrm>
            <a:off x="669727" y="178594"/>
            <a:ext cx="7804547" cy="690969"/>
          </a:xfrm>
          <a:prstGeom prst="rect">
            <a:avLst/>
          </a:prstGeom>
        </p:spPr>
        <p:txBody>
          <a:bodyPr>
            <a:normAutofit fontScale="90000"/>
          </a:bodyPr>
          <a:lstStyle>
            <a:lvl1pPr defTabSz="391414">
              <a:defRPr sz="5360"/>
            </a:lvl1pPr>
          </a:lstStyle>
          <a:p>
            <a:r>
              <a:t>Mindful Breathing &amp; Concentration</a:t>
            </a:r>
          </a:p>
        </p:txBody>
      </p:sp>
      <p:pic>
        <p:nvPicPr>
          <p:cNvPr id="160" name="Image" descr="Image"/>
          <p:cNvPicPr>
            <a:picLocks noChangeAspect="1"/>
          </p:cNvPicPr>
          <p:nvPr/>
        </p:nvPicPr>
        <p:blipFill>
          <a:blip r:embed="rId2" cstate="print">
            <a:extLst/>
          </a:blip>
          <a:stretch>
            <a:fillRect/>
          </a:stretch>
        </p:blipFill>
        <p:spPr>
          <a:xfrm>
            <a:off x="1546420" y="131569"/>
            <a:ext cx="6206203" cy="4420196"/>
          </a:xfrm>
          <a:prstGeom prst="rect">
            <a:avLst/>
          </a:prstGeom>
          <a:ln w="12700">
            <a:miter lim="400000"/>
          </a:ln>
        </p:spPr>
      </p:pic>
      <p:sp>
        <p:nvSpPr>
          <p:cNvPr id="161" name="Straight back, folded legs if you are sitting on a matt or cushion, or legs grounded if on a chair…"/>
          <p:cNvSpPr txBox="1"/>
          <p:nvPr/>
        </p:nvSpPr>
        <p:spPr>
          <a:xfrm>
            <a:off x="1386253" y="4002183"/>
            <a:ext cx="7088021" cy="2534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marL="334851" indent="-334851">
              <a:buSzPct val="100000"/>
              <a:buAutoNum type="arabicPeriod"/>
            </a:pPr>
            <a:r>
              <a:rPr sz="2000" dirty="0">
                <a:solidFill>
                  <a:schemeClr val="bg1"/>
                </a:solidFill>
              </a:rPr>
              <a:t>Straight back, folded legs if you are sitting on a matt or cushion, or legs grounded if on a chair</a:t>
            </a:r>
          </a:p>
          <a:p>
            <a:pPr marL="334851" indent="-334851">
              <a:buSzPct val="100000"/>
              <a:buAutoNum type="arabicPeriod"/>
            </a:pPr>
            <a:r>
              <a:rPr sz="2000" dirty="0">
                <a:solidFill>
                  <a:schemeClr val="bg1"/>
                </a:solidFill>
              </a:rPr>
              <a:t>Chin slightly tugged in or dropped to feel at ease</a:t>
            </a:r>
          </a:p>
          <a:p>
            <a:pPr marL="334851" indent="-334851">
              <a:buSzPct val="100000"/>
              <a:buAutoNum type="arabicPeriod"/>
            </a:pPr>
            <a:r>
              <a:rPr sz="2000" dirty="0">
                <a:solidFill>
                  <a:schemeClr val="bg1"/>
                </a:solidFill>
              </a:rPr>
              <a:t>Hands resting on the knees or thighs with palms upwards</a:t>
            </a:r>
          </a:p>
          <a:p>
            <a:pPr marL="334851" indent="-334851">
              <a:buSzPct val="100000"/>
              <a:buAutoNum type="arabicPeriod"/>
            </a:pPr>
            <a:r>
              <a:rPr sz="2000" dirty="0">
                <a:solidFill>
                  <a:schemeClr val="bg1"/>
                </a:solidFill>
              </a:rPr>
              <a:t>Eyes slightly opened to see barely your knees or closed</a:t>
            </a:r>
          </a:p>
          <a:p>
            <a:pPr marL="334851" indent="-334851">
              <a:buSzPct val="100000"/>
              <a:buAutoNum type="arabicPeriod"/>
            </a:pPr>
            <a:r>
              <a:rPr sz="2000" dirty="0">
                <a:solidFill>
                  <a:schemeClr val="bg1"/>
                </a:solidFill>
              </a:rPr>
              <a:t>Tongue lightly touching the upper palette </a:t>
            </a:r>
          </a:p>
          <a:p>
            <a:pPr marL="334851" indent="-334851">
              <a:buSzPct val="100000"/>
              <a:buAutoNum type="arabicPeriod"/>
            </a:pPr>
            <a:r>
              <a:rPr sz="2000" dirty="0">
                <a:solidFill>
                  <a:schemeClr val="bg1"/>
                </a:solidFill>
              </a:rPr>
              <a:t>Lips closed, teeth not biting</a:t>
            </a:r>
          </a:p>
          <a:p>
            <a:pPr marL="334851" indent="-334851">
              <a:buSzPct val="100000"/>
              <a:buAutoNum type="arabicPeriod"/>
            </a:pPr>
            <a:r>
              <a:rPr sz="2000" dirty="0">
                <a:solidFill>
                  <a:schemeClr val="bg1"/>
                </a:solidFill>
              </a:rPr>
              <a:t>Shoulder relaxed</a:t>
            </a:r>
          </a:p>
        </p:txBody>
      </p:sp>
      <p:sp>
        <p:nvSpPr>
          <p:cNvPr id="162" name="Slide Number"/>
          <p:cNvSpPr txBox="1">
            <a:spLocks noGrp="1"/>
          </p:cNvSpPr>
          <p:nvPr>
            <p:ph type="sldNum" sz="quarter" idx="4294967295"/>
          </p:nvPr>
        </p:nvSpPr>
        <p:spPr>
          <a:xfrm>
            <a:off x="4489716" y="6536531"/>
            <a:ext cx="159806" cy="2280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a:t>
            </a:fld>
            <a:endParaRPr/>
          </a:p>
        </p:txBody>
      </p:sp>
    </p:spTree>
    <p:extLst>
      <p:ext uri="{BB962C8B-B14F-4D97-AF65-F5344CB8AC3E}">
        <p14:creationId xmlns:p14="http://schemas.microsoft.com/office/powerpoint/2010/main" val="11426726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encrypted-tbn3.gstatic.com/images?q=tbn:ANd9GcT0y0E3cL61q-_-XQFUs4uEoE29bhx_-5xAn6HEmcgo1PRVBFR5"/>
          <p:cNvPicPr>
            <a:picLocks noChangeAspect="1" noChangeArrowheads="1"/>
          </p:cNvPicPr>
          <p:nvPr/>
        </p:nvPicPr>
        <p:blipFill>
          <a:blip r:embed="rId2" cstate="print"/>
          <a:srcRect/>
          <a:stretch>
            <a:fillRect/>
          </a:stretch>
        </p:blipFill>
        <p:spPr bwMode="auto">
          <a:xfrm>
            <a:off x="3009900" y="1524000"/>
            <a:ext cx="3124200" cy="1846116"/>
          </a:xfrm>
          <a:prstGeom prst="rect">
            <a:avLst/>
          </a:prstGeom>
          <a:noFill/>
        </p:spPr>
      </p:pic>
      <p:sp>
        <p:nvSpPr>
          <p:cNvPr id="14337" name="Title 4"/>
          <p:cNvSpPr>
            <a:spLocks noGrp="1"/>
          </p:cNvSpPr>
          <p:nvPr>
            <p:ph type="ctrTitle"/>
          </p:nvPr>
        </p:nvSpPr>
        <p:spPr>
          <a:xfrm>
            <a:off x="1257300" y="2738438"/>
            <a:ext cx="6858000" cy="2387600"/>
          </a:xfrm>
        </p:spPr>
        <p:txBody>
          <a:bodyPr anchor="ctr"/>
          <a:lstStyle/>
          <a:p>
            <a:pPr eaLnBrk="1" hangingPunct="1"/>
            <a:r>
              <a:rPr lang="en-US" dirty="0">
                <a:solidFill>
                  <a:schemeClr val="bg1"/>
                </a:solidFill>
              </a:rPr>
              <a:t>The Three Divides </a:t>
            </a:r>
          </a:p>
        </p:txBody>
      </p:sp>
      <p:sp>
        <p:nvSpPr>
          <p:cNvPr id="6" name="Subtitle 5"/>
          <p:cNvSpPr>
            <a:spLocks noGrp="1"/>
          </p:cNvSpPr>
          <p:nvPr>
            <p:ph type="subTitle" idx="1"/>
          </p:nvPr>
        </p:nvSpPr>
        <p:spPr>
          <a:xfrm>
            <a:off x="1143000" y="5126038"/>
            <a:ext cx="6858000" cy="1655762"/>
          </a:xfrm>
        </p:spPr>
        <p:txBody>
          <a:bodyPr rtlCol="0">
            <a:normAutofit/>
          </a:bodyPr>
          <a:lstStyle/>
          <a:p>
            <a:pPr eaLnBrk="1" fontAlgn="auto" hangingPunct="1">
              <a:spcAft>
                <a:spcPts val="0"/>
              </a:spcAft>
              <a:defRPr/>
            </a:pPr>
            <a:endParaRPr lang="en-US" dirty="0">
              <a:solidFill>
                <a:srgbClr val="FF0000"/>
              </a:solidFill>
              <a:ea typeface="+mn-ea"/>
              <a:cs typeface="+mn-cs"/>
            </a:endParaRPr>
          </a:p>
        </p:txBody>
      </p:sp>
    </p:spTree>
    <p:extLst>
      <p:ext uri="{BB962C8B-B14F-4D97-AF65-F5344CB8AC3E}">
        <p14:creationId xmlns:p14="http://schemas.microsoft.com/office/powerpoint/2010/main" val="39882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8926"/>
            <a:ext cx="9144000" cy="854074"/>
          </a:xfrm>
          <a:solidFill>
            <a:srgbClr val="FF6600"/>
          </a:solidFill>
        </p:spPr>
        <p:txBody>
          <a:bodyPr>
            <a:normAutofit/>
          </a:bodyPr>
          <a:lstStyle/>
          <a:p>
            <a:pPr algn="ctr"/>
            <a:r>
              <a:rPr lang="en-US" sz="4000" b="1" dirty="0">
                <a:solidFill>
                  <a:srgbClr val="FFC000"/>
                </a:solidFill>
                <a:effectLst>
                  <a:outerShdw blurRad="38100" dist="38100" dir="2700000" algn="tl">
                    <a:srgbClr val="000000">
                      <a:alpha val="43137"/>
                    </a:srgbClr>
                  </a:outerShdw>
                </a:effectLst>
              </a:rPr>
              <a:t>Borrowing from the future</a:t>
            </a:r>
          </a:p>
        </p:txBody>
      </p:sp>
      <p:pic>
        <p:nvPicPr>
          <p:cNvPr id="7" name="Imag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1355" y="1905000"/>
            <a:ext cx="4462645"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descr="E:\Statistics\GFN_EOS_infographic_v7_lg.jpg"/>
          <p:cNvPicPr>
            <a:picLocks noGrp="1" noChangeAspect="1" noChangeArrowheads="1"/>
          </p:cNvPicPr>
          <p:nvPr>
            <p:ph idx="1"/>
          </p:nvPr>
        </p:nvPicPr>
        <p:blipFill>
          <a:blip r:embed="rId4" cstate="print"/>
          <a:srcRect/>
          <a:stretch>
            <a:fillRect/>
          </a:stretch>
        </p:blipFill>
        <p:spPr bwMode="auto">
          <a:xfrm>
            <a:off x="228600" y="1219200"/>
            <a:ext cx="6945205" cy="5181600"/>
          </a:xfrm>
          <a:prstGeom prst="rect">
            <a:avLst/>
          </a:prstGeom>
          <a:noFill/>
        </p:spPr>
      </p:pic>
      <p:sp>
        <p:nvSpPr>
          <p:cNvPr id="3" name="Slide Number Placeholder 2"/>
          <p:cNvSpPr>
            <a:spLocks noGrp="1"/>
          </p:cNvSpPr>
          <p:nvPr>
            <p:ph type="sldNum" sz="quarter" idx="12"/>
          </p:nvPr>
        </p:nvSpPr>
        <p:spPr/>
        <p:txBody>
          <a:bodyPr/>
          <a:lstStyle/>
          <a:p>
            <a:fld id="{563D9EC0-AFDE-4105-9406-31033DFDCD5E}" type="slidenum">
              <a:rPr lang="en-US" smtClean="0"/>
              <a:pPr/>
              <a:t>11</a:t>
            </a:fld>
            <a:endParaRPr lang="en-US" dirty="0"/>
          </a:p>
        </p:txBody>
      </p:sp>
    </p:spTree>
    <p:extLst>
      <p:ext uri="{BB962C8B-B14F-4D97-AF65-F5344CB8AC3E}">
        <p14:creationId xmlns:p14="http://schemas.microsoft.com/office/powerpoint/2010/main" val="3838064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880030"/>
          </a:xfrm>
          <a:solidFill>
            <a:srgbClr val="FF6600"/>
          </a:solidFill>
        </p:spPr>
        <p:txBody>
          <a:bodyPr>
            <a:normAutofit/>
          </a:bodyPr>
          <a:lstStyle/>
          <a:p>
            <a:pPr algn="ctr"/>
            <a:r>
              <a:rPr lang="en-US" sz="4000" b="1" dirty="0">
                <a:solidFill>
                  <a:srgbClr val="FFC000"/>
                </a:solidFill>
                <a:effectLst>
                  <a:outerShdw blurRad="38100" dist="38100" dir="2700000" algn="tl">
                    <a:srgbClr val="000000">
                      <a:alpha val="43137"/>
                    </a:srgbClr>
                  </a:outerShdw>
                </a:effectLst>
              </a:rPr>
              <a:t>Carbon emission in the world</a:t>
            </a:r>
          </a:p>
        </p:txBody>
      </p:sp>
      <p:sp>
        <p:nvSpPr>
          <p:cNvPr id="3" name="Content Placeholder 2"/>
          <p:cNvSpPr>
            <a:spLocks noGrp="1"/>
          </p:cNvSpPr>
          <p:nvPr>
            <p:ph idx="1"/>
          </p:nvPr>
        </p:nvSpPr>
        <p:spPr/>
        <p:txBody>
          <a:bodyPr/>
          <a:lstStyle/>
          <a:p>
            <a:pPr>
              <a:buNone/>
            </a:pPr>
            <a:br>
              <a:rPr lang="en-US" dirty="0"/>
            </a:br>
            <a:endParaRPr lang="en-US" dirty="0"/>
          </a:p>
        </p:txBody>
      </p:sp>
      <p:pic>
        <p:nvPicPr>
          <p:cNvPr id="7" name="Picture 6"/>
          <p:cNvPicPr/>
          <p:nvPr/>
        </p:nvPicPr>
        <p:blipFill>
          <a:blip r:embed="rId3"/>
          <a:srcRect l="7045" t="13699" r="33263" b="10821"/>
          <a:stretch>
            <a:fillRect/>
          </a:stretch>
        </p:blipFill>
        <p:spPr bwMode="auto">
          <a:xfrm>
            <a:off x="342900" y="1148269"/>
            <a:ext cx="8458200" cy="524613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563D9EC0-AFDE-4105-9406-31033DFDCD5E}" type="slidenum">
              <a:rPr lang="en-US" smtClean="0"/>
              <a:pPr/>
              <a:t>12</a:t>
            </a:fld>
            <a:endParaRPr lang="en-US" dirty="0"/>
          </a:p>
        </p:txBody>
      </p:sp>
      <p:sp>
        <p:nvSpPr>
          <p:cNvPr id="4" name="TextBox 3"/>
          <p:cNvSpPr txBox="1"/>
          <p:nvPr/>
        </p:nvSpPr>
        <p:spPr>
          <a:xfrm>
            <a:off x="2362200" y="3260863"/>
            <a:ext cx="609600" cy="369332"/>
          </a:xfrm>
          <a:prstGeom prst="rect">
            <a:avLst/>
          </a:prstGeom>
          <a:noFill/>
        </p:spPr>
        <p:txBody>
          <a:bodyPr wrap="square" rtlCol="0">
            <a:spAutoFit/>
          </a:bodyPr>
          <a:lstStyle/>
          <a:p>
            <a:r>
              <a:rPr lang="en-IN" dirty="0"/>
              <a:t>15%</a:t>
            </a:r>
          </a:p>
        </p:txBody>
      </p:sp>
      <p:sp>
        <p:nvSpPr>
          <p:cNvPr id="9" name="TextBox 8"/>
          <p:cNvSpPr txBox="1"/>
          <p:nvPr/>
        </p:nvSpPr>
        <p:spPr>
          <a:xfrm>
            <a:off x="6153150" y="3386177"/>
            <a:ext cx="609600" cy="369332"/>
          </a:xfrm>
          <a:prstGeom prst="rect">
            <a:avLst/>
          </a:prstGeom>
          <a:noFill/>
        </p:spPr>
        <p:txBody>
          <a:bodyPr wrap="square" rtlCol="0">
            <a:spAutoFit/>
          </a:bodyPr>
          <a:lstStyle/>
          <a:p>
            <a:r>
              <a:rPr lang="en-IN" dirty="0"/>
              <a:t>30%</a:t>
            </a:r>
          </a:p>
        </p:txBody>
      </p:sp>
      <p:sp>
        <p:nvSpPr>
          <p:cNvPr id="10" name="TextBox 9"/>
          <p:cNvSpPr txBox="1"/>
          <p:nvPr/>
        </p:nvSpPr>
        <p:spPr>
          <a:xfrm>
            <a:off x="5724525" y="3600728"/>
            <a:ext cx="609600" cy="369332"/>
          </a:xfrm>
          <a:prstGeom prst="rect">
            <a:avLst/>
          </a:prstGeom>
          <a:noFill/>
        </p:spPr>
        <p:txBody>
          <a:bodyPr wrap="square" rtlCol="0">
            <a:spAutoFit/>
          </a:bodyPr>
          <a:lstStyle/>
          <a:p>
            <a:r>
              <a:rPr lang="en-IN" dirty="0"/>
              <a:t>7%</a:t>
            </a:r>
          </a:p>
        </p:txBody>
      </p:sp>
      <p:sp>
        <p:nvSpPr>
          <p:cNvPr id="11" name="TextBox 10"/>
          <p:cNvSpPr txBox="1"/>
          <p:nvPr/>
        </p:nvSpPr>
        <p:spPr>
          <a:xfrm>
            <a:off x="6029325" y="2576830"/>
            <a:ext cx="609600" cy="369332"/>
          </a:xfrm>
          <a:prstGeom prst="rect">
            <a:avLst/>
          </a:prstGeom>
          <a:noFill/>
        </p:spPr>
        <p:txBody>
          <a:bodyPr wrap="square" rtlCol="0">
            <a:spAutoFit/>
          </a:bodyPr>
          <a:lstStyle/>
          <a:p>
            <a:r>
              <a:rPr lang="en-IN" dirty="0"/>
              <a:t>5%</a:t>
            </a:r>
          </a:p>
        </p:txBody>
      </p:sp>
      <p:sp>
        <p:nvSpPr>
          <p:cNvPr id="12" name="TextBox 11"/>
          <p:cNvSpPr txBox="1"/>
          <p:nvPr/>
        </p:nvSpPr>
        <p:spPr>
          <a:xfrm>
            <a:off x="6963068" y="3260863"/>
            <a:ext cx="609600" cy="369332"/>
          </a:xfrm>
          <a:prstGeom prst="rect">
            <a:avLst/>
          </a:prstGeom>
          <a:noFill/>
        </p:spPr>
        <p:txBody>
          <a:bodyPr wrap="square" rtlCol="0">
            <a:spAutoFit/>
          </a:bodyPr>
          <a:lstStyle/>
          <a:p>
            <a:r>
              <a:rPr lang="en-IN" dirty="0"/>
              <a:t>4%</a:t>
            </a:r>
          </a:p>
        </p:txBody>
      </p:sp>
      <p:sp>
        <p:nvSpPr>
          <p:cNvPr id="13" name="TextBox 12"/>
          <p:cNvSpPr txBox="1"/>
          <p:nvPr/>
        </p:nvSpPr>
        <p:spPr>
          <a:xfrm>
            <a:off x="4393516" y="3057992"/>
            <a:ext cx="809918" cy="369332"/>
          </a:xfrm>
          <a:prstGeom prst="rect">
            <a:avLst/>
          </a:prstGeom>
          <a:noFill/>
        </p:spPr>
        <p:txBody>
          <a:bodyPr wrap="square" rtlCol="0">
            <a:spAutoFit/>
          </a:bodyPr>
          <a:lstStyle/>
          <a:p>
            <a:r>
              <a:rPr lang="en-IN" dirty="0"/>
              <a:t>EU 9%</a:t>
            </a:r>
          </a:p>
        </p:txBody>
      </p:sp>
      <p:grpSp>
        <p:nvGrpSpPr>
          <p:cNvPr id="18" name="Group 17"/>
          <p:cNvGrpSpPr/>
          <p:nvPr/>
        </p:nvGrpSpPr>
        <p:grpSpPr>
          <a:xfrm>
            <a:off x="2004296" y="5733294"/>
            <a:ext cx="5588357" cy="634262"/>
            <a:chOff x="1805380" y="5722089"/>
            <a:chExt cx="5588357" cy="634262"/>
          </a:xfrm>
        </p:grpSpPr>
        <p:sp>
          <p:nvSpPr>
            <p:cNvPr id="8" name="TextBox 7"/>
            <p:cNvSpPr txBox="1"/>
            <p:nvPr/>
          </p:nvSpPr>
          <p:spPr>
            <a:xfrm>
              <a:off x="1822552" y="5987019"/>
              <a:ext cx="2057401" cy="369332"/>
            </a:xfrm>
            <a:prstGeom prst="rect">
              <a:avLst/>
            </a:prstGeom>
            <a:noFill/>
          </p:spPr>
          <p:txBody>
            <a:bodyPr wrap="square" rtlCol="0">
              <a:spAutoFit/>
            </a:bodyPr>
            <a:lstStyle/>
            <a:p>
              <a:r>
                <a:rPr lang="en-US" dirty="0"/>
                <a:t>WB, Oct 2017</a:t>
              </a:r>
            </a:p>
          </p:txBody>
        </p:sp>
        <p:pic>
          <p:nvPicPr>
            <p:cNvPr id="5" name="Picture 4"/>
            <p:cNvPicPr>
              <a:picLocks noChangeAspect="1"/>
            </p:cNvPicPr>
            <p:nvPr/>
          </p:nvPicPr>
          <p:blipFill>
            <a:blip r:embed="rId4"/>
            <a:stretch>
              <a:fillRect/>
            </a:stretch>
          </p:blipFill>
          <p:spPr>
            <a:xfrm>
              <a:off x="1805380" y="5722089"/>
              <a:ext cx="5588357" cy="499915"/>
            </a:xfrm>
            <a:prstGeom prst="rect">
              <a:avLst/>
            </a:prstGeom>
          </p:spPr>
        </p:pic>
      </p:grpSp>
      <p:pic>
        <p:nvPicPr>
          <p:cNvPr id="16" name="Picture 2"/>
          <p:cNvPicPr>
            <a:picLocks noChangeAspect="1" noChangeArrowheads="1"/>
          </p:cNvPicPr>
          <p:nvPr/>
        </p:nvPicPr>
        <p:blipFill rotWithShape="1">
          <a:blip r:embed="rId5"/>
          <a:srcRect t="11065"/>
          <a:stretch/>
        </p:blipFill>
        <p:spPr bwMode="auto">
          <a:xfrm>
            <a:off x="252887" y="3629462"/>
            <a:ext cx="2337913" cy="2274136"/>
          </a:xfrm>
          <a:prstGeom prst="rect">
            <a:avLst/>
          </a:prstGeom>
          <a:noFill/>
          <a:ln w="9525">
            <a:noFill/>
            <a:miter lim="800000"/>
            <a:headEnd/>
            <a:tailEnd/>
          </a:ln>
          <a:effectLst/>
        </p:spPr>
      </p:pic>
      <p:sp>
        <p:nvSpPr>
          <p:cNvPr id="17" name="Rectangle 16"/>
          <p:cNvSpPr/>
          <p:nvPr/>
        </p:nvSpPr>
        <p:spPr>
          <a:xfrm>
            <a:off x="855821" y="4963613"/>
            <a:ext cx="1933462" cy="646331"/>
          </a:xfrm>
          <a:prstGeom prst="rect">
            <a:avLst/>
          </a:prstGeom>
        </p:spPr>
        <p:txBody>
          <a:bodyPr wrap="square">
            <a:spAutoFit/>
          </a:bodyPr>
          <a:lstStyle/>
          <a:p>
            <a:r>
              <a:rPr lang="en-US" dirty="0"/>
              <a:t>Source: IPCC, 2014</a:t>
            </a:r>
            <a:br>
              <a:rPr lang="en-US" dirty="0"/>
            </a:br>
            <a:r>
              <a:rPr lang="en-US" dirty="0"/>
              <a:t>Global GHGs</a:t>
            </a:r>
          </a:p>
        </p:txBody>
      </p:sp>
    </p:spTree>
    <p:extLst>
      <p:ext uri="{BB962C8B-B14F-4D97-AF65-F5344CB8AC3E}">
        <p14:creationId xmlns:p14="http://schemas.microsoft.com/office/powerpoint/2010/main" val="3794143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868362"/>
          </a:xfrm>
          <a:solidFill>
            <a:srgbClr val="FF6600"/>
          </a:solidFill>
        </p:spPr>
        <p:txBody>
          <a:bodyPr>
            <a:normAutofit/>
          </a:bodyPr>
          <a:lstStyle/>
          <a:p>
            <a:pPr algn="ctr"/>
            <a:r>
              <a:rPr lang="en-US" sz="4000" b="1" dirty="0">
                <a:solidFill>
                  <a:srgbClr val="FFC000"/>
                </a:solidFill>
                <a:effectLst>
                  <a:outerShdw blurRad="38100" dist="38100" dir="2700000" algn="tl">
                    <a:srgbClr val="000000">
                      <a:alpha val="43137"/>
                    </a:srgbClr>
                  </a:outerShdw>
                </a:effectLst>
              </a:rPr>
              <a:t>Effects of Global Warming</a:t>
            </a:r>
          </a:p>
        </p:txBody>
      </p:sp>
      <p:sp>
        <p:nvSpPr>
          <p:cNvPr id="6" name="Content Placeholder 2"/>
          <p:cNvSpPr txBox="1">
            <a:spLocks/>
          </p:cNvSpPr>
          <p:nvPr/>
        </p:nvSpPr>
        <p:spPr>
          <a:xfrm>
            <a:off x="4880678" y="5853113"/>
            <a:ext cx="4263321" cy="868363"/>
          </a:xfrm>
          <a:prstGeom prst="rect">
            <a:avLst/>
          </a:prstGeom>
          <a:solidFill>
            <a:srgbClr val="FF0000"/>
          </a:solidFill>
        </p:spPr>
        <p:txBody>
          <a:bodyPr vert="horz" lIns="91440" tIns="45720" rIns="91440" bIns="45720" rtlCol="0">
            <a:normAutofit fontScale="85000" lnSpcReduction="20000"/>
          </a:bodyPr>
          <a:lstStyle/>
          <a:p>
            <a:pPr marL="287338"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rgbClr val="FFFF00"/>
                </a:solidFill>
                <a:effectLst/>
                <a:uLnTx/>
                <a:uFillTx/>
                <a:latin typeface="+mn-lt"/>
                <a:ea typeface="+mn-ea"/>
                <a:cs typeface="+mn-cs"/>
              </a:rPr>
              <a:t>Business as usual causes water level to rise </a:t>
            </a:r>
            <a:br>
              <a:rPr kumimoji="0" lang="en-US" sz="2400" b="1" i="0" u="none" strike="noStrike" kern="1200" cap="none" spc="0" normalizeH="0" baseline="0" noProof="0" dirty="0">
                <a:ln>
                  <a:noFill/>
                </a:ln>
                <a:solidFill>
                  <a:srgbClr val="FFFF00"/>
                </a:solidFill>
                <a:effectLst/>
                <a:uLnTx/>
                <a:uFillTx/>
                <a:latin typeface="+mn-lt"/>
                <a:ea typeface="+mn-ea"/>
                <a:cs typeface="+mn-cs"/>
              </a:rPr>
            </a:br>
            <a:r>
              <a:rPr kumimoji="0" lang="en-US" sz="2400" b="1" i="0" u="none" strike="noStrike" kern="1200" cap="none" spc="0" normalizeH="0" baseline="0" noProof="0" dirty="0">
                <a:ln>
                  <a:noFill/>
                </a:ln>
                <a:solidFill>
                  <a:srgbClr val="FFFF00"/>
                </a:solidFill>
                <a:effectLst/>
                <a:uLnTx/>
                <a:uFillTx/>
                <a:latin typeface="+mn-lt"/>
                <a:ea typeface="+mn-ea"/>
                <a:cs typeface="+mn-cs"/>
              </a:rPr>
              <a:t>by 2070-2100</a:t>
            </a:r>
          </a:p>
        </p:txBody>
      </p:sp>
      <p:pic>
        <p:nvPicPr>
          <p:cNvPr id="7" name="Picture 2" descr="http://i.huffpost.com/gadgets/slideshows/291475/slide_291475_2327027_free.jpg?1365705980719"/>
          <p:cNvPicPr>
            <a:picLocks noChangeAspect="1" noChangeArrowheads="1"/>
          </p:cNvPicPr>
          <p:nvPr/>
        </p:nvPicPr>
        <p:blipFill>
          <a:blip r:embed="rId3" cstate="print"/>
          <a:srcRect/>
          <a:stretch>
            <a:fillRect/>
          </a:stretch>
        </p:blipFill>
        <p:spPr bwMode="auto">
          <a:xfrm>
            <a:off x="3124200" y="1216152"/>
            <a:ext cx="6019800" cy="3947986"/>
          </a:xfrm>
          <a:prstGeom prst="rect">
            <a:avLst/>
          </a:prstGeom>
          <a:noFill/>
        </p:spPr>
      </p:pic>
      <p:pic>
        <p:nvPicPr>
          <p:cNvPr id="8" name="Picture 4" descr="http://i.huffpost.com/gadgets/slideshows/291475/slide_291475_2327017_free.jpg?1365705970225"/>
          <p:cNvPicPr>
            <a:picLocks noChangeAspect="1" noChangeArrowheads="1"/>
          </p:cNvPicPr>
          <p:nvPr/>
        </p:nvPicPr>
        <p:blipFill>
          <a:blip r:embed="rId4" cstate="print"/>
          <a:srcRect/>
          <a:stretch>
            <a:fillRect/>
          </a:stretch>
        </p:blipFill>
        <p:spPr bwMode="auto">
          <a:xfrm>
            <a:off x="0" y="3730752"/>
            <a:ext cx="4696742" cy="3127248"/>
          </a:xfrm>
          <a:prstGeom prst="rect">
            <a:avLst/>
          </a:prstGeom>
          <a:noFill/>
        </p:spPr>
      </p:pic>
      <p:pic>
        <p:nvPicPr>
          <p:cNvPr id="9" name="Picture 6" descr="http://www.ema-online.org/wp-content/uploads/2013/08/rising-sea.jpg"/>
          <p:cNvPicPr>
            <a:picLocks noChangeAspect="1" noChangeArrowheads="1"/>
          </p:cNvPicPr>
          <p:nvPr/>
        </p:nvPicPr>
        <p:blipFill>
          <a:blip r:embed="rId5" cstate="print"/>
          <a:srcRect/>
          <a:stretch>
            <a:fillRect/>
          </a:stretch>
        </p:blipFill>
        <p:spPr bwMode="auto">
          <a:xfrm>
            <a:off x="0" y="1216152"/>
            <a:ext cx="4038600" cy="2504798"/>
          </a:xfrm>
          <a:prstGeom prst="rect">
            <a:avLst/>
          </a:prstGeom>
          <a:noFill/>
        </p:spPr>
      </p:pic>
      <p:sp>
        <p:nvSpPr>
          <p:cNvPr id="10" name="Slide Number Placeholder 9"/>
          <p:cNvSpPr>
            <a:spLocks noGrp="1"/>
          </p:cNvSpPr>
          <p:nvPr>
            <p:ph type="sldNum" sz="quarter" idx="12"/>
          </p:nvPr>
        </p:nvSpPr>
        <p:spPr/>
        <p:txBody>
          <a:bodyPr/>
          <a:lstStyle/>
          <a:p>
            <a:fld id="{563D9EC0-AFDE-4105-9406-31033DFDCD5E}" type="slidenum">
              <a:rPr lang="en-US" smtClean="0"/>
              <a:pPr/>
              <a:t>13</a:t>
            </a:fld>
            <a:endParaRPr lang="en-US" dirty="0"/>
          </a:p>
        </p:txBody>
      </p:sp>
      <p:pic>
        <p:nvPicPr>
          <p:cNvPr id="3" name="Picture 2"/>
          <p:cNvPicPr>
            <a:picLocks noChangeAspect="1"/>
          </p:cNvPicPr>
          <p:nvPr/>
        </p:nvPicPr>
        <p:blipFill>
          <a:blip r:embed="rId6"/>
          <a:stretch>
            <a:fillRect/>
          </a:stretch>
        </p:blipFill>
        <p:spPr>
          <a:xfrm>
            <a:off x="6172200" y="3429000"/>
            <a:ext cx="2948304" cy="2398355"/>
          </a:xfrm>
          <a:prstGeom prst="rect">
            <a:avLst/>
          </a:prstGeom>
        </p:spPr>
      </p:pic>
    </p:spTree>
    <p:extLst>
      <p:ext uri="{BB962C8B-B14F-4D97-AF65-F5344CB8AC3E}">
        <p14:creationId xmlns:p14="http://schemas.microsoft.com/office/powerpoint/2010/main" val="256143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1858"/>
            <a:ext cx="9144000" cy="815675"/>
          </a:xfrm>
          <a:solidFill>
            <a:srgbClr val="FF6600"/>
          </a:solidFill>
        </p:spPr>
        <p:txBody>
          <a:bodyPr>
            <a:normAutofit/>
          </a:bodyPr>
          <a:lstStyle/>
          <a:p>
            <a:pPr algn="ctr"/>
            <a:r>
              <a:rPr lang="en-US" sz="4000" b="1" dirty="0">
                <a:solidFill>
                  <a:srgbClr val="FFC000"/>
                </a:solidFill>
                <a:effectLst>
                  <a:outerShdw blurRad="38100" dist="38100" dir="2700000" algn="tl">
                    <a:srgbClr val="000000">
                      <a:alpha val="43137"/>
                    </a:srgbClr>
                  </a:outerShdw>
                </a:effectLst>
              </a:rPr>
              <a:t>Economic crises income &amp; consumption</a:t>
            </a:r>
          </a:p>
        </p:txBody>
      </p:sp>
      <p:grpSp>
        <p:nvGrpSpPr>
          <p:cNvPr id="6" name="Group 10"/>
          <p:cNvGrpSpPr/>
          <p:nvPr/>
        </p:nvGrpSpPr>
        <p:grpSpPr>
          <a:xfrm>
            <a:off x="76200" y="946846"/>
            <a:ext cx="8763000" cy="4044854"/>
            <a:chOff x="1447800" y="1593946"/>
            <a:chExt cx="9729216" cy="4883054"/>
          </a:xfrm>
        </p:grpSpPr>
        <p:pic>
          <p:nvPicPr>
            <p:cNvPr id="7" name="Espace réservé du contenu 6" descr="consumption-inequality-2005-pie.png"/>
            <p:cNvPicPr>
              <a:picLocks noChangeAspect="1"/>
            </p:cNvPicPr>
            <p:nvPr/>
          </p:nvPicPr>
          <p:blipFill>
            <a:blip r:embed="rId3" cstate="print">
              <a:extLst>
                <a:ext uri="{28A0092B-C50C-407E-A947-70E740481C1C}">
                  <a14:useLocalDpi xmlns:a14="http://schemas.microsoft.com/office/drawing/2010/main" val="0"/>
                </a:ext>
              </a:extLst>
            </a:blip>
            <a:srcRect l="25947" t="19476" r="13966" b="13256"/>
            <a:stretch>
              <a:fillRect/>
            </a:stretch>
          </p:blipFill>
          <p:spPr>
            <a:xfrm>
              <a:off x="1447800" y="1593946"/>
              <a:ext cx="5867400" cy="4883054"/>
            </a:xfrm>
            <a:prstGeom prst="rect">
              <a:avLst/>
            </a:prstGeom>
          </p:spPr>
        </p:pic>
        <p:sp>
          <p:nvSpPr>
            <p:cNvPr id="8" name="TextBox 7"/>
            <p:cNvSpPr txBox="1"/>
            <p:nvPr/>
          </p:nvSpPr>
          <p:spPr>
            <a:xfrm rot="19281268">
              <a:off x="1681462" y="4707261"/>
              <a:ext cx="1819412" cy="1275940"/>
            </a:xfrm>
            <a:prstGeom prst="rect">
              <a:avLst/>
            </a:prstGeom>
            <a:solidFill>
              <a:srgbClr val="205FAC"/>
            </a:solidFill>
          </p:spPr>
          <p:txBody>
            <a:bodyPr vert="horz" wrap="square" lIns="100584" tIns="45720" rtlCol="0" anchor="b">
              <a:noAutofit/>
            </a:bodyPr>
            <a:lstStyle/>
            <a:p>
              <a:pPr marL="0" marR="0" indent="0" defTabSz="914400" rtl="0" eaLnBrk="1" fontAlgn="auto" latinLnBrk="0" hangingPunct="1">
                <a:lnSpc>
                  <a:spcPct val="100000"/>
                </a:lnSpc>
                <a:spcBef>
                  <a:spcPts val="0"/>
                </a:spcBef>
                <a:spcAft>
                  <a:spcPts val="0"/>
                </a:spcAft>
                <a:buClr>
                  <a:schemeClr val="tx2"/>
                </a:buClr>
                <a:buSzPct val="95000"/>
                <a:buFont typeface="Wingdings"/>
                <a:buNone/>
                <a:tabLst/>
              </a:pPr>
              <a:r>
                <a:rPr lang="en-US" dirty="0">
                  <a:solidFill>
                    <a:schemeClr val="bg1"/>
                  </a:solidFill>
                </a:rPr>
                <a:t>World’s richest  20%,  take away 75% of global income</a:t>
              </a:r>
              <a:endParaRPr kumimoji="0" lang="en-US" b="0" i="0" u="none" strike="noStrike" kern="1200" cap="none" spc="0" normalizeH="0" baseline="0" noProof="0" dirty="0">
                <a:ln>
                  <a:noFill/>
                </a:ln>
                <a:solidFill>
                  <a:schemeClr val="bg1"/>
                </a:solidFill>
                <a:effectLst/>
                <a:uLnTx/>
                <a:uFillTx/>
                <a:latin typeface="+mn-lt"/>
                <a:ea typeface="+mn-ea"/>
                <a:cs typeface="+mn-cs"/>
              </a:endParaRPr>
            </a:p>
          </p:txBody>
        </p:sp>
        <p:sp>
          <p:nvSpPr>
            <p:cNvPr id="9" name="TextBox 8"/>
            <p:cNvSpPr txBox="1"/>
            <p:nvPr/>
          </p:nvSpPr>
          <p:spPr>
            <a:xfrm rot="20952044">
              <a:off x="1553357" y="1703219"/>
              <a:ext cx="1217000" cy="1241763"/>
            </a:xfrm>
            <a:prstGeom prst="rect">
              <a:avLst/>
            </a:prstGeom>
            <a:solidFill>
              <a:srgbClr val="C2302C"/>
            </a:solidFill>
          </p:spPr>
          <p:txBody>
            <a:bodyPr vert="horz" wrap="square" lIns="100584" tIns="45720" rtlCol="0" anchor="b">
              <a:noAutofit/>
            </a:bodyPr>
            <a:lstStyle/>
            <a:p>
              <a:pPr marL="0" marR="0" indent="0" defTabSz="914400" rtl="0" eaLnBrk="1" fontAlgn="auto" latinLnBrk="0" hangingPunct="1">
                <a:lnSpc>
                  <a:spcPct val="100000"/>
                </a:lnSpc>
                <a:spcBef>
                  <a:spcPts val="0"/>
                </a:spcBef>
                <a:spcAft>
                  <a:spcPts val="0"/>
                </a:spcAft>
                <a:buClr>
                  <a:schemeClr val="tx2"/>
                </a:buClr>
                <a:buSzPct val="95000"/>
                <a:buFont typeface="Wingdings"/>
                <a:buNone/>
                <a:tabLst/>
              </a:pPr>
              <a:r>
                <a:rPr kumimoji="0" lang="en-US" b="0" i="0" u="none" strike="noStrike" kern="1200" cap="none" spc="0" normalizeH="0" baseline="0" noProof="0" dirty="0">
                  <a:ln>
                    <a:noFill/>
                  </a:ln>
                  <a:solidFill>
                    <a:schemeClr val="bg1"/>
                  </a:solidFill>
                  <a:effectLst/>
                  <a:uLnTx/>
                  <a:uFillTx/>
                  <a:latin typeface="+mn-lt"/>
                  <a:ea typeface="+mn-ea"/>
                  <a:cs typeface="+mn-cs"/>
                </a:rPr>
                <a:t>60% take 20% GI</a:t>
              </a:r>
            </a:p>
          </p:txBody>
        </p:sp>
        <p:sp>
          <p:nvSpPr>
            <p:cNvPr id="10" name="TextBox 9"/>
            <p:cNvSpPr txBox="1"/>
            <p:nvPr/>
          </p:nvSpPr>
          <p:spPr>
            <a:xfrm>
              <a:off x="6781800" y="1600199"/>
              <a:ext cx="4395216" cy="838200"/>
            </a:xfrm>
            <a:prstGeom prst="rect">
              <a:avLst/>
            </a:prstGeom>
            <a:solidFill>
              <a:schemeClr val="tx1"/>
            </a:solidFill>
          </p:spPr>
          <p:txBody>
            <a:bodyPr vert="horz" wrap="square" lIns="100584" tIns="45720" rtlCol="0" anchor="ctr">
              <a:noAutofit/>
            </a:bodyPr>
            <a:lstStyle/>
            <a:p>
              <a:pPr marL="0" marR="0" indent="0" defTabSz="914400" rtl="0" eaLnBrk="1" fontAlgn="auto" latinLnBrk="0" hangingPunct="1">
                <a:lnSpc>
                  <a:spcPct val="100000"/>
                </a:lnSpc>
                <a:spcBef>
                  <a:spcPts val="0"/>
                </a:spcBef>
                <a:spcAft>
                  <a:spcPts val="0"/>
                </a:spcAft>
                <a:buClr>
                  <a:schemeClr val="tx2"/>
                </a:buClr>
                <a:buSzPct val="95000"/>
                <a:buFont typeface="Wingdings"/>
                <a:buNone/>
                <a:tabLst/>
              </a:pPr>
              <a:r>
                <a:rPr lang="en-US" dirty="0">
                  <a:solidFill>
                    <a:schemeClr val="bg1"/>
                  </a:solidFill>
                </a:rPr>
                <a:t>World’s poorest 20% t</a:t>
              </a:r>
              <a:r>
                <a:rPr kumimoji="0" lang="en-US" b="0" i="0" u="none" strike="noStrike" kern="1200" cap="none" spc="0" normalizeH="0" baseline="0" noProof="0" dirty="0">
                  <a:ln>
                    <a:noFill/>
                  </a:ln>
                  <a:solidFill>
                    <a:schemeClr val="bg1"/>
                  </a:solidFill>
                  <a:effectLst/>
                  <a:uLnTx/>
                  <a:uFillTx/>
                  <a:latin typeface="+mn-lt"/>
                  <a:ea typeface="+mn-ea"/>
                  <a:cs typeface="+mn-cs"/>
                </a:rPr>
                <a:t>ake less than</a:t>
              </a:r>
              <a:r>
                <a:rPr kumimoji="0" lang="en-US" b="0" i="0" u="none" strike="noStrike" kern="1200" cap="none" spc="0" normalizeH="0" noProof="0" dirty="0">
                  <a:ln>
                    <a:noFill/>
                  </a:ln>
                  <a:solidFill>
                    <a:schemeClr val="bg1"/>
                  </a:solidFill>
                  <a:effectLst/>
                  <a:uLnTx/>
                  <a:uFillTx/>
                  <a:latin typeface="+mn-lt"/>
                  <a:ea typeface="+mn-ea"/>
                  <a:cs typeface="+mn-cs"/>
                </a:rPr>
                <a:t> </a:t>
              </a:r>
              <a:r>
                <a:rPr lang="en-US" dirty="0">
                  <a:solidFill>
                    <a:schemeClr val="bg1"/>
                  </a:solidFill>
                </a:rPr>
                <a:t>5</a:t>
              </a:r>
              <a:r>
                <a:rPr kumimoji="0" lang="en-US" b="0" i="0" u="none" strike="noStrike" kern="1200" cap="none" spc="0" normalizeH="0" noProof="0" dirty="0">
                  <a:ln>
                    <a:noFill/>
                  </a:ln>
                  <a:solidFill>
                    <a:schemeClr val="bg1"/>
                  </a:solidFill>
                  <a:effectLst/>
                  <a:uLnTx/>
                  <a:uFillTx/>
                  <a:latin typeface="+mn-lt"/>
                  <a:ea typeface="+mn-ea"/>
                  <a:cs typeface="+mn-cs"/>
                </a:rPr>
                <a:t> % of global income</a:t>
              </a:r>
              <a:endParaRPr kumimoji="0" lang="en-US" b="0" i="0" u="none" strike="noStrike" kern="1200" cap="none" spc="0" normalizeH="0" baseline="0" noProof="0" dirty="0">
                <a:ln>
                  <a:noFill/>
                </a:ln>
                <a:solidFill>
                  <a:schemeClr val="bg1"/>
                </a:solidFill>
                <a:effectLst/>
                <a:uLnTx/>
                <a:uFillTx/>
                <a:latin typeface="+mn-lt"/>
                <a:ea typeface="+mn-ea"/>
                <a:cs typeface="+mn-cs"/>
              </a:endParaRPr>
            </a:p>
          </p:txBody>
        </p:sp>
      </p:grpSp>
      <p:pic>
        <p:nvPicPr>
          <p:cNvPr id="11" name="Espace réservé du contenu 12" descr="consumption-inequality-2005-bar.png"/>
          <p:cNvPicPr>
            <a:picLocks noChangeAspect="1"/>
          </p:cNvPicPr>
          <p:nvPr/>
        </p:nvPicPr>
        <p:blipFill>
          <a:blip r:embed="rId4" cstate="print">
            <a:extLst>
              <a:ext uri="{28A0092B-C50C-407E-A947-70E740481C1C}">
                <a14:useLocalDpi xmlns:a14="http://schemas.microsoft.com/office/drawing/2010/main" val="0"/>
              </a:ext>
            </a:extLst>
          </a:blip>
          <a:srcRect l="1887" t="2868" r="3774" b="5083"/>
          <a:stretch>
            <a:fillRect/>
          </a:stretch>
        </p:blipFill>
        <p:spPr>
          <a:xfrm>
            <a:off x="5323434" y="1648661"/>
            <a:ext cx="3745346" cy="3343039"/>
          </a:xfrm>
          <a:prstGeom prst="rect">
            <a:avLst/>
          </a:prstGeom>
        </p:spPr>
      </p:pic>
      <p:sp>
        <p:nvSpPr>
          <p:cNvPr id="12" name="Slide Number Placeholder 11"/>
          <p:cNvSpPr>
            <a:spLocks noGrp="1"/>
          </p:cNvSpPr>
          <p:nvPr>
            <p:ph type="sldNum" sz="quarter" idx="12"/>
          </p:nvPr>
        </p:nvSpPr>
        <p:spPr/>
        <p:txBody>
          <a:bodyPr/>
          <a:lstStyle/>
          <a:p>
            <a:fld id="{563D9EC0-AFDE-4105-9406-31033DFDCD5E}" type="slidenum">
              <a:rPr lang="en-US" smtClean="0"/>
              <a:pPr/>
              <a:t>14</a:t>
            </a:fld>
            <a:endParaRPr lang="en-US" dirty="0"/>
          </a:p>
        </p:txBody>
      </p:sp>
      <p:sp>
        <p:nvSpPr>
          <p:cNvPr id="13" name="Rectangle 12"/>
          <p:cNvSpPr/>
          <p:nvPr/>
        </p:nvSpPr>
        <p:spPr>
          <a:xfrm>
            <a:off x="-25758" y="4932609"/>
            <a:ext cx="9169758" cy="1925392"/>
          </a:xfrm>
          <a:prstGeom prst="rect">
            <a:avLst/>
          </a:prstGeom>
        </p:spPr>
        <p:txBody>
          <a:bodyPr wrap="square">
            <a:spAutoFit/>
          </a:bodyPr>
          <a:lstStyle/>
          <a:p>
            <a:pPr marL="231775" marR="0" lvl="0" indent="-231775" defTabSz="914400" eaLnBrk="1" fontAlgn="auto" latinLnBrk="0" hangingPunct="1">
              <a:lnSpc>
                <a:spcPct val="100000"/>
              </a:lnSpc>
              <a:spcBef>
                <a:spcPts val="600"/>
              </a:spcBef>
              <a:buClrTx/>
              <a:buSzTx/>
              <a:buFont typeface="Arial" pitchFamily="34" charset="0"/>
              <a:buChar char="•"/>
              <a:tabLst/>
              <a:defRPr/>
            </a:pPr>
            <a:r>
              <a:rPr kumimoji="0" lang="en-US" b="0" i="0" u="none" strike="noStrike" kern="0" cap="none" spc="0" normalizeH="0" baseline="0" noProof="0" dirty="0">
                <a:ln>
                  <a:noFill/>
                </a:ln>
                <a:solidFill>
                  <a:srgbClr val="FF0000"/>
                </a:solidFill>
                <a:effectLst/>
                <a:uLnTx/>
                <a:uFillTx/>
              </a:rPr>
              <a:t>Every year 15 million people die from hunger &amp; hunger related diseases (incl. one child every five seconds) – 795 million are undernourished</a:t>
            </a:r>
          </a:p>
          <a:p>
            <a:pPr marL="231775" marR="0" lvl="0" indent="-231775" defTabSz="914400" eaLnBrk="1" fontAlgn="auto" latinLnBrk="0" hangingPunct="1">
              <a:lnSpc>
                <a:spcPct val="100000"/>
              </a:lnSpc>
              <a:spcBef>
                <a:spcPts val="600"/>
              </a:spcBef>
              <a:buClrTx/>
              <a:buSzTx/>
              <a:buFont typeface="Arial" pitchFamily="34" charset="0"/>
              <a:buChar char="•"/>
              <a:tabLst/>
              <a:defRPr/>
            </a:pPr>
            <a:r>
              <a:rPr kumimoji="0" lang="en-US" b="0" i="0" u="none" strike="noStrike" kern="0" cap="none" spc="0" normalizeH="0" baseline="0" noProof="0" dirty="0">
                <a:ln>
                  <a:noFill/>
                </a:ln>
                <a:solidFill>
                  <a:srgbClr val="FF0000"/>
                </a:solidFill>
                <a:effectLst/>
                <a:uLnTx/>
                <a:uFillTx/>
              </a:rPr>
              <a:t>1.4 billion people in extreme poverty in 2005 to 836 million in 2015 (800 million earn below 1.25$ a day).</a:t>
            </a:r>
          </a:p>
          <a:p>
            <a:pPr marL="231775" marR="0" lvl="0" indent="-231775" defTabSz="914400" eaLnBrk="1" fontAlgn="auto" latinLnBrk="0" hangingPunct="1">
              <a:lnSpc>
                <a:spcPct val="100000"/>
              </a:lnSpc>
              <a:spcBef>
                <a:spcPts val="600"/>
              </a:spcBef>
              <a:buClrTx/>
              <a:buSzTx/>
              <a:buFont typeface="Arial" pitchFamily="34" charset="0"/>
              <a:buChar char="•"/>
              <a:tabLst/>
              <a:defRPr/>
            </a:pPr>
            <a:r>
              <a:rPr kumimoji="0" lang="en-US" b="0" i="0" u="none" strike="noStrike" kern="0" cap="none" spc="0" normalizeH="0" baseline="0" noProof="0" dirty="0">
                <a:ln>
                  <a:noFill/>
                </a:ln>
                <a:solidFill>
                  <a:srgbClr val="FF0000"/>
                </a:solidFill>
                <a:effectLst/>
                <a:uLnTx/>
                <a:uFillTx/>
              </a:rPr>
              <a:t>1 billion have no drinking water (40% global population have water scarcity due to climate change).</a:t>
            </a:r>
          </a:p>
        </p:txBody>
      </p:sp>
    </p:spTree>
    <p:extLst>
      <p:ext uri="{BB962C8B-B14F-4D97-AF65-F5344CB8AC3E}">
        <p14:creationId xmlns:p14="http://schemas.microsoft.com/office/powerpoint/2010/main" val="377562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4611"/>
            <a:ext cx="9144000" cy="944562"/>
          </a:xfrm>
          <a:solidFill>
            <a:srgbClr val="FF6600"/>
          </a:solidFill>
        </p:spPr>
        <p:txBody>
          <a:bodyPr>
            <a:normAutofit/>
          </a:bodyPr>
          <a:lstStyle/>
          <a:p>
            <a:pPr algn="ctr"/>
            <a:r>
              <a:rPr lang="en-US" sz="3600" b="1" dirty="0">
                <a:solidFill>
                  <a:srgbClr val="FFC000"/>
                </a:solidFill>
              </a:rPr>
              <a:t>What is enough?</a:t>
            </a:r>
          </a:p>
        </p:txBody>
      </p:sp>
      <p:sp>
        <p:nvSpPr>
          <p:cNvPr id="6" name="Rectangle 5"/>
          <p:cNvSpPr/>
          <p:nvPr/>
        </p:nvSpPr>
        <p:spPr>
          <a:xfrm>
            <a:off x="838200" y="1752600"/>
            <a:ext cx="7772400" cy="1200329"/>
          </a:xfrm>
          <a:prstGeom prst="rect">
            <a:avLst/>
          </a:prstGeom>
          <a:solidFill>
            <a:srgbClr val="FFC000"/>
          </a:solidFill>
        </p:spPr>
        <p:txBody>
          <a:bodyPr wrap="square">
            <a:spAutoFit/>
          </a:bodyPr>
          <a:lstStyle/>
          <a:p>
            <a:r>
              <a:rPr lang="en-US" sz="2400" dirty="0"/>
              <a:t> Modest lifestyle	 	Comfortable lifestyle</a:t>
            </a:r>
          </a:p>
          <a:p>
            <a:r>
              <a:rPr lang="en-US" sz="2400" dirty="0"/>
              <a:t>  Single		Couple		Single		Couple</a:t>
            </a:r>
          </a:p>
          <a:p>
            <a:r>
              <a:rPr lang="en-US" sz="2400" dirty="0"/>
              <a:t>$23,878  	 $35,369	$39,443	$55,382</a:t>
            </a:r>
          </a:p>
        </p:txBody>
      </p:sp>
      <p:sp>
        <p:nvSpPr>
          <p:cNvPr id="7" name="TextBox 6"/>
          <p:cNvSpPr txBox="1"/>
          <p:nvPr/>
        </p:nvSpPr>
        <p:spPr>
          <a:xfrm>
            <a:off x="838200" y="3810000"/>
            <a:ext cx="7848600" cy="2308324"/>
          </a:xfrm>
          <a:prstGeom prst="rect">
            <a:avLst/>
          </a:prstGeom>
          <a:solidFill>
            <a:srgbClr val="CC3300"/>
          </a:solidFill>
        </p:spPr>
        <p:txBody>
          <a:bodyPr wrap="square" rtlCol="0">
            <a:spAutoFit/>
          </a:bodyPr>
          <a:lstStyle/>
          <a:p>
            <a:r>
              <a:rPr lang="en-US" sz="2400" dirty="0">
                <a:solidFill>
                  <a:schemeClr val="bg1"/>
                </a:solidFill>
              </a:rPr>
              <a:t>US/UK: Princeton University 2010 =  </a:t>
            </a:r>
            <a:r>
              <a:rPr lang="en-US" sz="2400" dirty="0" err="1">
                <a:solidFill>
                  <a:schemeClr val="bg1"/>
                </a:solidFill>
              </a:rPr>
              <a:t>Avg</a:t>
            </a:r>
            <a:r>
              <a:rPr lang="en-US" sz="2400" dirty="0">
                <a:solidFill>
                  <a:schemeClr val="bg1"/>
                </a:solidFill>
              </a:rPr>
              <a:t> USD 75,000 (place dependent, begins at 30K)</a:t>
            </a:r>
          </a:p>
          <a:p>
            <a:endParaRPr lang="en-US" sz="2400" dirty="0">
              <a:solidFill>
                <a:schemeClr val="bg1"/>
              </a:solidFill>
            </a:endParaRPr>
          </a:p>
          <a:p>
            <a:r>
              <a:rPr lang="en-US" sz="2400" dirty="0">
                <a:solidFill>
                  <a:schemeClr val="bg1"/>
                </a:solidFill>
              </a:rPr>
              <a:t>India : low-MC 16-18K, mid-MC 30-40K, upper-MC40-60K and Cities:40-100K (city dependent)</a:t>
            </a:r>
            <a:br>
              <a:rPr lang="en-US" sz="2400" dirty="0">
                <a:solidFill>
                  <a:schemeClr val="bg1"/>
                </a:solidFill>
              </a:rPr>
            </a:br>
            <a:endParaRPr lang="en-US" sz="2400" dirty="0">
              <a:solidFill>
                <a:schemeClr val="bg1"/>
              </a:solidFill>
            </a:endParaRPr>
          </a:p>
        </p:txBody>
      </p:sp>
      <p:sp>
        <p:nvSpPr>
          <p:cNvPr id="8" name="Rectangle 7"/>
          <p:cNvSpPr/>
          <p:nvPr/>
        </p:nvSpPr>
        <p:spPr>
          <a:xfrm>
            <a:off x="1121569" y="2859989"/>
            <a:ext cx="7281862" cy="830997"/>
          </a:xfrm>
          <a:prstGeom prst="rect">
            <a:avLst/>
          </a:prstGeom>
        </p:spPr>
        <p:txBody>
          <a:bodyPr wrap="square">
            <a:spAutoFit/>
          </a:bodyPr>
          <a:lstStyle/>
          <a:p>
            <a:pPr lvl="0" algn="ctr">
              <a:spcBef>
                <a:spcPct val="0"/>
              </a:spcBef>
            </a:pPr>
            <a:r>
              <a:rPr lang="en-US" sz="2400" dirty="0">
                <a:solidFill>
                  <a:schemeClr val="accent2">
                    <a:lumMod val="60000"/>
                    <a:lumOff val="40000"/>
                  </a:schemeClr>
                </a:solidFill>
                <a:ea typeface="+mj-ea"/>
                <a:cs typeface="+mj-cs"/>
              </a:rPr>
              <a:t>For retired persons in Australia – ASFA June Q 2017 (Figures in total </a:t>
            </a:r>
            <a:r>
              <a:rPr lang="en-US" sz="2400" dirty="0" err="1">
                <a:solidFill>
                  <a:schemeClr val="accent2">
                    <a:lumMod val="60000"/>
                    <a:lumOff val="40000"/>
                  </a:schemeClr>
                </a:solidFill>
                <a:ea typeface="+mj-ea"/>
                <a:cs typeface="+mj-cs"/>
              </a:rPr>
              <a:t>Aus</a:t>
            </a:r>
            <a:r>
              <a:rPr lang="en-US" sz="2400" dirty="0">
                <a:solidFill>
                  <a:schemeClr val="accent2">
                    <a:lumMod val="60000"/>
                    <a:lumOff val="40000"/>
                  </a:schemeClr>
                </a:solidFill>
                <a:ea typeface="+mj-ea"/>
                <a:cs typeface="+mj-cs"/>
              </a:rPr>
              <a:t> $ per Year)</a:t>
            </a:r>
          </a:p>
        </p:txBody>
      </p:sp>
      <p:sp>
        <p:nvSpPr>
          <p:cNvPr id="3" name="Slide Number Placeholder 2"/>
          <p:cNvSpPr>
            <a:spLocks noGrp="1"/>
          </p:cNvSpPr>
          <p:nvPr>
            <p:ph type="sldNum" sz="quarter" idx="12"/>
          </p:nvPr>
        </p:nvSpPr>
        <p:spPr/>
        <p:txBody>
          <a:bodyPr/>
          <a:lstStyle/>
          <a:p>
            <a:fld id="{563D9EC0-AFDE-4105-9406-31033DFDCD5E}" type="slidenum">
              <a:rPr lang="en-US" smtClean="0"/>
              <a:pPr/>
              <a:t>15</a:t>
            </a:fld>
            <a:endParaRPr lang="en-US" dirty="0"/>
          </a:p>
        </p:txBody>
      </p:sp>
    </p:spTree>
    <p:extLst>
      <p:ext uri="{BB962C8B-B14F-4D97-AF65-F5344CB8AC3E}">
        <p14:creationId xmlns:p14="http://schemas.microsoft.com/office/powerpoint/2010/main" val="1904614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0" descr="http://nimg.sulekha.com/others/thumbnailfull/kenya-draught-2009-9-19-13-40-23.jpg"/>
          <p:cNvPicPr>
            <a:picLocks noChangeAspect="1" noChangeArrowheads="1"/>
          </p:cNvPicPr>
          <p:nvPr/>
        </p:nvPicPr>
        <p:blipFill>
          <a:blip r:embed="rId2" cstate="print"/>
          <a:srcRect l="11429"/>
          <a:stretch>
            <a:fillRect/>
          </a:stretch>
        </p:blipFill>
        <p:spPr bwMode="auto">
          <a:xfrm>
            <a:off x="7753382" y="838200"/>
            <a:ext cx="1238218" cy="1688136"/>
          </a:xfrm>
          <a:prstGeom prst="rect">
            <a:avLst/>
          </a:prstGeom>
          <a:noFill/>
        </p:spPr>
      </p:pic>
      <p:pic>
        <p:nvPicPr>
          <p:cNvPr id="13" name="Picture 8" descr="http://www.kolkata-online.com/blog/wp-content/uploads/2008/05/draught-in-wb.jpg"/>
          <p:cNvPicPr>
            <a:picLocks noChangeAspect="1" noChangeArrowheads="1"/>
          </p:cNvPicPr>
          <p:nvPr/>
        </p:nvPicPr>
        <p:blipFill>
          <a:blip r:embed="rId3" cstate="print"/>
          <a:srcRect t="14815"/>
          <a:stretch>
            <a:fillRect/>
          </a:stretch>
        </p:blipFill>
        <p:spPr bwMode="auto">
          <a:xfrm>
            <a:off x="6629400" y="838200"/>
            <a:ext cx="1311966" cy="1676400"/>
          </a:xfrm>
          <a:prstGeom prst="rect">
            <a:avLst/>
          </a:prstGeom>
          <a:noFill/>
        </p:spPr>
      </p:pic>
      <p:pic>
        <p:nvPicPr>
          <p:cNvPr id="17" name="Picture 2" descr="https://encrypted-tbn3.gstatic.com/images?q=tbn:ANd9GcT0y0E3cL61q-_-XQFUs4uEoE29bhx_-5xAn6HEmcgo1PRVBFR5"/>
          <p:cNvPicPr>
            <a:picLocks noChangeAspect="1" noChangeArrowheads="1"/>
          </p:cNvPicPr>
          <p:nvPr/>
        </p:nvPicPr>
        <p:blipFill>
          <a:blip r:embed="rId4" cstate="print"/>
          <a:srcRect/>
          <a:stretch>
            <a:fillRect/>
          </a:stretch>
        </p:blipFill>
        <p:spPr bwMode="auto">
          <a:xfrm>
            <a:off x="4182534" y="5548314"/>
            <a:ext cx="1676400" cy="990599"/>
          </a:xfrm>
          <a:prstGeom prst="rect">
            <a:avLst/>
          </a:prstGeom>
          <a:noFill/>
        </p:spPr>
      </p:pic>
      <p:pic>
        <p:nvPicPr>
          <p:cNvPr id="16" name="Picture 4" descr="http://www.ichthus.info/Creation-Evidence/Ice-Age/Glacier3.jpg"/>
          <p:cNvPicPr>
            <a:picLocks noChangeAspect="1" noChangeArrowheads="1"/>
          </p:cNvPicPr>
          <p:nvPr/>
        </p:nvPicPr>
        <p:blipFill>
          <a:blip r:embed="rId5" cstate="print"/>
          <a:srcRect r="3817"/>
          <a:stretch>
            <a:fillRect/>
          </a:stretch>
        </p:blipFill>
        <p:spPr bwMode="auto">
          <a:xfrm>
            <a:off x="4343400" y="4419600"/>
            <a:ext cx="1905000" cy="1285119"/>
          </a:xfrm>
          <a:prstGeom prst="rect">
            <a:avLst/>
          </a:prstGeom>
          <a:noFill/>
        </p:spPr>
      </p:pic>
      <p:sp>
        <p:nvSpPr>
          <p:cNvPr id="2" name="Title 1"/>
          <p:cNvSpPr>
            <a:spLocks noGrp="1"/>
          </p:cNvSpPr>
          <p:nvPr>
            <p:ph type="title"/>
          </p:nvPr>
        </p:nvSpPr>
        <p:spPr>
          <a:xfrm>
            <a:off x="0" y="0"/>
            <a:ext cx="9144000" cy="914400"/>
          </a:xfrm>
          <a:solidFill>
            <a:srgbClr val="FF6600"/>
          </a:solidFill>
        </p:spPr>
        <p:txBody>
          <a:bodyPr>
            <a:normAutofit/>
          </a:bodyPr>
          <a:lstStyle/>
          <a:p>
            <a:pPr algn="ctr"/>
            <a:r>
              <a:rPr lang="en-US" sz="3600" b="1" dirty="0">
                <a:solidFill>
                  <a:srgbClr val="FFC000"/>
                </a:solidFill>
                <a:effectLst>
                  <a:outerShdw blurRad="38100" dist="38100" dir="2700000" algn="tl">
                    <a:srgbClr val="000000">
                      <a:alpha val="43137"/>
                    </a:srgbClr>
                  </a:outerShdw>
                </a:effectLst>
              </a:rPr>
              <a:t>Lack of leadership: A socio-economic divide </a:t>
            </a:r>
          </a:p>
        </p:txBody>
      </p:sp>
      <p:pic>
        <p:nvPicPr>
          <p:cNvPr id="6" name="Picture 4" descr="C:\Users\user\Downloads\Hunger of rich.jpg"/>
          <p:cNvPicPr>
            <a:picLocks noChangeAspect="1" noChangeArrowheads="1"/>
          </p:cNvPicPr>
          <p:nvPr/>
        </p:nvPicPr>
        <p:blipFill>
          <a:blip r:embed="rId6" cstate="print"/>
          <a:srcRect/>
          <a:stretch>
            <a:fillRect/>
          </a:stretch>
        </p:blipFill>
        <p:spPr bwMode="auto">
          <a:xfrm>
            <a:off x="152400" y="3554690"/>
            <a:ext cx="4191000" cy="2998510"/>
          </a:xfrm>
          <a:prstGeom prst="rect">
            <a:avLst/>
          </a:prstGeom>
          <a:noFill/>
        </p:spPr>
      </p:pic>
      <p:pic>
        <p:nvPicPr>
          <p:cNvPr id="7" name="Picture 6" descr="https://encrypted-tbn1.gstatic.com/images?q=tbn:ANd9GcRMS2Bjh64zY8MLdRAF34IwoBXbFZq-GCaLOfRPrPPFSUHFNBnx"/>
          <p:cNvPicPr>
            <a:picLocks noChangeAspect="1" noChangeArrowheads="1"/>
          </p:cNvPicPr>
          <p:nvPr/>
        </p:nvPicPr>
        <p:blipFill>
          <a:blip r:embed="rId7" cstate="print"/>
          <a:srcRect l="11524" t="4678" r="4762" b="6433"/>
          <a:stretch>
            <a:fillRect/>
          </a:stretch>
        </p:blipFill>
        <p:spPr bwMode="auto">
          <a:xfrm flipH="1">
            <a:off x="152400" y="916877"/>
            <a:ext cx="4191000" cy="2588323"/>
          </a:xfrm>
          <a:prstGeom prst="rect">
            <a:avLst/>
          </a:prstGeom>
          <a:noFill/>
        </p:spPr>
      </p:pic>
      <p:grpSp>
        <p:nvGrpSpPr>
          <p:cNvPr id="8" name="Group 16"/>
          <p:cNvGrpSpPr/>
          <p:nvPr/>
        </p:nvGrpSpPr>
        <p:grpSpPr>
          <a:xfrm>
            <a:off x="4343400" y="914399"/>
            <a:ext cx="4648200" cy="5624513"/>
            <a:chOff x="4495800" y="1600200"/>
            <a:chExt cx="4648200" cy="5334000"/>
          </a:xfrm>
        </p:grpSpPr>
        <p:pic>
          <p:nvPicPr>
            <p:cNvPr id="9"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2230" y="3200400"/>
              <a:ext cx="2511770" cy="1816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95800" y="1600200"/>
              <a:ext cx="25209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http://i2.cdn.turner.com/cnn/dam/assets/120910021916-rhomberg-union-strikes-story-top.jpg"/>
            <p:cNvPicPr>
              <a:picLocks noChangeAspect="1" noChangeArrowheads="1"/>
            </p:cNvPicPr>
            <p:nvPr/>
          </p:nvPicPr>
          <p:blipFill>
            <a:blip r:embed="rId10" cstate="print"/>
            <a:srcRect/>
            <a:stretch>
              <a:fillRect/>
            </a:stretch>
          </p:blipFill>
          <p:spPr bwMode="auto">
            <a:xfrm>
              <a:off x="5850467" y="5081588"/>
              <a:ext cx="3293533" cy="1852612"/>
            </a:xfrm>
            <a:prstGeom prst="rect">
              <a:avLst/>
            </a:prstGeom>
            <a:noFill/>
          </p:spPr>
        </p:pic>
        <p:pic>
          <p:nvPicPr>
            <p:cNvPr id="12" name="Picture 12" descr="http://nreporter.info/wp-content/uploads/2013/10/War-for-oil.jpg"/>
            <p:cNvPicPr>
              <a:picLocks noChangeAspect="1" noChangeArrowheads="1"/>
            </p:cNvPicPr>
            <p:nvPr/>
          </p:nvPicPr>
          <p:blipFill>
            <a:blip r:embed="rId11" cstate="print"/>
            <a:srcRect/>
            <a:stretch>
              <a:fillRect/>
            </a:stretch>
          </p:blipFill>
          <p:spPr bwMode="auto">
            <a:xfrm>
              <a:off x="4495800" y="3266310"/>
              <a:ext cx="2209800" cy="1911397"/>
            </a:xfrm>
            <a:prstGeom prst="rect">
              <a:avLst/>
            </a:prstGeom>
            <a:noFill/>
          </p:spPr>
        </p:pic>
      </p:grpSp>
      <p:sp>
        <p:nvSpPr>
          <p:cNvPr id="3" name="Slide Number Placeholder 2"/>
          <p:cNvSpPr>
            <a:spLocks noGrp="1"/>
          </p:cNvSpPr>
          <p:nvPr>
            <p:ph type="sldNum" sz="quarter" idx="12"/>
          </p:nvPr>
        </p:nvSpPr>
        <p:spPr/>
        <p:txBody>
          <a:bodyPr/>
          <a:lstStyle/>
          <a:p>
            <a:fld id="{563D9EC0-AFDE-4105-9406-31033DFDCD5E}" type="slidenum">
              <a:rPr lang="en-US" smtClean="0"/>
              <a:pPr/>
              <a:t>16</a:t>
            </a:fld>
            <a:endParaRPr lang="en-US" dirty="0"/>
          </a:p>
        </p:txBody>
      </p:sp>
    </p:spTree>
    <p:extLst>
      <p:ext uri="{BB962C8B-B14F-4D97-AF65-F5344CB8AC3E}">
        <p14:creationId xmlns:p14="http://schemas.microsoft.com/office/powerpoint/2010/main" val="1227965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60350" y="5530895"/>
            <a:ext cx="2242502" cy="1327105"/>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pic>
        <p:nvPicPr>
          <p:cNvPr id="7" name="Espace réservé du contenu 5" descr="AntidepressantsCartoon.gif"/>
          <p:cNvPicPr>
            <a:picLocks noGrp="1" noChangeAspect="1"/>
          </p:cNvPicPr>
          <p:nvPr>
            <p:ph idx="1"/>
          </p:nvPr>
        </p:nvPicPr>
        <p:blipFill>
          <a:blip r:embed="rId4" cstate="print">
            <a:extLst>
              <a:ext uri="{28A0092B-C50C-407E-A947-70E740481C1C}">
                <a14:useLocalDpi xmlns:a14="http://schemas.microsoft.com/office/drawing/2010/main" val="0"/>
              </a:ext>
            </a:extLst>
          </a:blip>
          <a:srcRect l="6179" r="6179"/>
          <a:stretch>
            <a:fillRect/>
          </a:stretch>
        </p:blipFill>
        <p:spPr>
          <a:xfrm>
            <a:off x="2869469" y="0"/>
            <a:ext cx="2241452" cy="1640892"/>
          </a:xfrm>
        </p:spPr>
      </p:pic>
      <p:sp>
        <p:nvSpPr>
          <p:cNvPr id="8" name="Espace réservé du contenu 3"/>
          <p:cNvSpPr txBox="1">
            <a:spLocks/>
          </p:cNvSpPr>
          <p:nvPr/>
        </p:nvSpPr>
        <p:spPr>
          <a:xfrm>
            <a:off x="5029200" y="3647099"/>
            <a:ext cx="4114800" cy="3210901"/>
          </a:xfrm>
          <a:prstGeom prst="rect">
            <a:avLst/>
          </a:prstGeom>
          <a:solidFill>
            <a:srgbClr val="FFFF00"/>
          </a:solidFill>
        </p:spPr>
        <p:txBody>
          <a:bodyPr>
            <a:noAutofit/>
          </a:bodyPr>
          <a:lstStyle/>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Char char=""/>
              <a:tabLst/>
              <a:defRPr/>
            </a:pPr>
            <a:r>
              <a:rPr kumimoji="0" lang="en-IN" sz="2000" b="0" i="0" u="none" strike="noStrike" kern="1200" cap="none" spc="0" normalizeH="0" baseline="0" noProof="0" dirty="0">
                <a:ln>
                  <a:noFill/>
                </a:ln>
                <a:solidFill>
                  <a:srgbClr val="FF0000"/>
                </a:solidFill>
                <a:effectLst/>
                <a:uLnTx/>
                <a:uFillTx/>
              </a:rPr>
              <a:t>400% of antidepressant drug prescription in the US in the last decade </a:t>
            </a:r>
          </a:p>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Char char=""/>
              <a:tabLst/>
              <a:defRPr/>
            </a:pPr>
            <a:r>
              <a:rPr kumimoji="0" lang="en-IN" sz="2000" b="0" i="0" u="none" strike="noStrike" kern="1200" cap="none" spc="0" normalizeH="0" baseline="0" noProof="0" dirty="0">
                <a:ln>
                  <a:noFill/>
                </a:ln>
                <a:solidFill>
                  <a:srgbClr val="FF0000"/>
                </a:solidFill>
                <a:effectLst/>
                <a:uLnTx/>
                <a:uFillTx/>
              </a:rPr>
              <a:t>9.2 million of world population divorces each year</a:t>
            </a:r>
          </a:p>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Char char=""/>
              <a:tabLst/>
              <a:defRPr/>
            </a:pPr>
            <a:r>
              <a:rPr kumimoji="0" lang="en-IN" sz="2000" b="0" i="0" u="none" strike="noStrike" kern="1200" cap="none" spc="0" normalizeH="0" baseline="0" noProof="0" dirty="0">
                <a:ln>
                  <a:noFill/>
                </a:ln>
                <a:solidFill>
                  <a:srgbClr val="FF0000"/>
                </a:solidFill>
                <a:effectLst/>
                <a:uLnTx/>
                <a:uFillTx/>
              </a:rPr>
              <a:t>64 million crimes each year </a:t>
            </a:r>
          </a:p>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Char char=""/>
              <a:tabLst/>
              <a:defRPr/>
            </a:pPr>
            <a:r>
              <a:rPr kumimoji="0" lang="en-IN" sz="2000" b="0" i="0" u="none" strike="noStrike" kern="1200" cap="none" spc="0" normalizeH="0" baseline="0" noProof="0" dirty="0">
                <a:ln>
                  <a:noFill/>
                </a:ln>
                <a:solidFill>
                  <a:srgbClr val="FF0000"/>
                </a:solidFill>
                <a:effectLst/>
                <a:uLnTx/>
                <a:uFillTx/>
              </a:rPr>
              <a:t>12% of world pp is mentally sick</a:t>
            </a:r>
          </a:p>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Char char=""/>
              <a:tabLst/>
              <a:defRPr/>
            </a:pPr>
            <a:r>
              <a:rPr lang="en-IN" sz="2000" noProof="0" dirty="0">
                <a:solidFill>
                  <a:srgbClr val="FF0000"/>
                </a:solidFill>
              </a:rPr>
              <a:t>ADHD/ADD is catching up </a:t>
            </a:r>
          </a:p>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Char char=""/>
              <a:tabLst/>
              <a:defRPr/>
            </a:pPr>
            <a:r>
              <a:rPr kumimoji="0" lang="en-IN" sz="2000" b="0" i="0" u="none" strike="noStrike" kern="1200" cap="none" spc="0" normalizeH="0" baseline="0" noProof="0" dirty="0">
                <a:ln>
                  <a:noFill/>
                </a:ln>
                <a:solidFill>
                  <a:srgbClr val="FF0000"/>
                </a:solidFill>
                <a:effectLst/>
                <a:uLnTx/>
                <a:uFillTx/>
              </a:rPr>
              <a:t>Autism is on the rapid increase</a:t>
            </a:r>
          </a:p>
        </p:txBody>
      </p:sp>
      <p:pic>
        <p:nvPicPr>
          <p:cNvPr id="9" name="Picture 2" descr="http://www.euro.who.int/__data/assets/image/0007/231487/infographic-depression-250.png"/>
          <p:cNvPicPr>
            <a:picLocks noChangeAspect="1" noChangeArrowheads="1"/>
          </p:cNvPicPr>
          <p:nvPr/>
        </p:nvPicPr>
        <p:blipFill>
          <a:blip r:embed="rId5" cstate="print"/>
          <a:srcRect r="4382"/>
          <a:stretch>
            <a:fillRect/>
          </a:stretch>
        </p:blipFill>
        <p:spPr bwMode="auto">
          <a:xfrm>
            <a:off x="2841384" y="1640892"/>
            <a:ext cx="2286000" cy="3930257"/>
          </a:xfrm>
          <a:prstGeom prst="rect">
            <a:avLst/>
          </a:prstGeom>
          <a:noFill/>
        </p:spPr>
      </p:pic>
      <p:sp>
        <p:nvSpPr>
          <p:cNvPr id="14" name="Title 1"/>
          <p:cNvSpPr>
            <a:spLocks noGrp="1"/>
          </p:cNvSpPr>
          <p:nvPr>
            <p:ph type="title"/>
          </p:nvPr>
        </p:nvSpPr>
        <p:spPr>
          <a:xfrm>
            <a:off x="0" y="4342324"/>
            <a:ext cx="2841384" cy="1219200"/>
          </a:xfrm>
          <a:solidFill>
            <a:srgbClr val="FF6600"/>
          </a:solidFill>
        </p:spPr>
        <p:txBody>
          <a:bodyPr>
            <a:noAutofit/>
          </a:bodyPr>
          <a:lstStyle/>
          <a:p>
            <a:r>
              <a:rPr lang="en-IN" sz="1800" dirty="0"/>
              <a:t>Mental disorder among children under 19 years of age is huge, almost 8% of GP</a:t>
            </a:r>
            <a:endParaRPr lang="en-US" sz="1800" dirty="0"/>
          </a:p>
        </p:txBody>
      </p:sp>
      <p:pic>
        <p:nvPicPr>
          <p:cNvPr id="15" name="Picture 2"/>
          <p:cNvPicPr>
            <a:picLocks noChangeAspect="1" noChangeArrowheads="1"/>
          </p:cNvPicPr>
          <p:nvPr/>
        </p:nvPicPr>
        <p:blipFill>
          <a:blip r:embed="rId6" cstate="print"/>
          <a:srcRect/>
          <a:stretch>
            <a:fillRect/>
          </a:stretch>
        </p:blipFill>
        <p:spPr bwMode="auto">
          <a:xfrm>
            <a:off x="7204" y="0"/>
            <a:ext cx="2881192" cy="4343400"/>
          </a:xfrm>
          <a:prstGeom prst="rect">
            <a:avLst/>
          </a:prstGeom>
          <a:noFill/>
          <a:ln w="9525">
            <a:noFill/>
            <a:miter lim="800000"/>
            <a:headEnd/>
            <a:tailEnd/>
          </a:ln>
        </p:spPr>
      </p:pic>
      <p:pic>
        <p:nvPicPr>
          <p:cNvPr id="17" name="Picture 6" descr="https://www.healthychildren.org/SiteCollectionImages/mental_health_girl_purple.jpg"/>
          <p:cNvPicPr>
            <a:picLocks noChangeAspect="1" noChangeArrowheads="1"/>
          </p:cNvPicPr>
          <p:nvPr/>
        </p:nvPicPr>
        <p:blipFill>
          <a:blip r:embed="rId7" cstate="print"/>
          <a:srcRect r="36000"/>
          <a:stretch>
            <a:fillRect/>
          </a:stretch>
        </p:blipFill>
        <p:spPr bwMode="auto">
          <a:xfrm>
            <a:off x="0" y="5538986"/>
            <a:ext cx="1524000" cy="1346201"/>
          </a:xfrm>
          <a:prstGeom prst="rect">
            <a:avLst/>
          </a:prstGeom>
          <a:noFill/>
        </p:spPr>
      </p:pic>
      <p:pic>
        <p:nvPicPr>
          <p:cNvPr id="16" name="Picture 4" descr="https://www.healthychildren.org/style%20library/assets/landingimages/agesstages/teen-dating.jpg"/>
          <p:cNvPicPr>
            <a:picLocks noChangeAspect="1" noChangeArrowheads="1"/>
          </p:cNvPicPr>
          <p:nvPr/>
        </p:nvPicPr>
        <p:blipFill>
          <a:blip r:embed="rId8" cstate="print"/>
          <a:srcRect l="57307" r="3725"/>
          <a:stretch>
            <a:fillRect/>
          </a:stretch>
        </p:blipFill>
        <p:spPr bwMode="auto">
          <a:xfrm>
            <a:off x="1524000" y="5561524"/>
            <a:ext cx="2410002" cy="1302464"/>
          </a:xfrm>
          <a:prstGeom prst="rect">
            <a:avLst/>
          </a:prstGeom>
          <a:noFill/>
        </p:spPr>
      </p:pic>
      <p:pic>
        <p:nvPicPr>
          <p:cNvPr id="18" name="Picture 2" descr="D:\MY CURRICULUM\Curriculum pictures\Curriculum documents\suicide-rates-map.jpg"/>
          <p:cNvPicPr>
            <a:picLocks noChangeAspect="1" noChangeArrowheads="1"/>
          </p:cNvPicPr>
          <p:nvPr/>
        </p:nvPicPr>
        <p:blipFill>
          <a:blip r:embed="rId9" cstate="print"/>
          <a:srcRect/>
          <a:stretch>
            <a:fillRect/>
          </a:stretch>
        </p:blipFill>
        <p:spPr bwMode="auto">
          <a:xfrm>
            <a:off x="5127384" y="903290"/>
            <a:ext cx="4033079" cy="2732086"/>
          </a:xfrm>
          <a:prstGeom prst="rect">
            <a:avLst/>
          </a:prstGeom>
          <a:noFill/>
        </p:spPr>
      </p:pic>
      <p:sp>
        <p:nvSpPr>
          <p:cNvPr id="12" name="Title 1"/>
          <p:cNvSpPr txBox="1">
            <a:spLocks/>
          </p:cNvSpPr>
          <p:nvPr/>
        </p:nvSpPr>
        <p:spPr>
          <a:xfrm>
            <a:off x="5207001" y="76200"/>
            <a:ext cx="3936999" cy="838200"/>
          </a:xfrm>
          <a:prstGeom prst="rect">
            <a:avLst/>
          </a:prstGeom>
          <a:solidFill>
            <a:schemeClr val="tx1"/>
          </a:solidFill>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noProof="0" dirty="0">
                <a:solidFill>
                  <a:srgbClr val="FF0000"/>
                </a:solidFill>
                <a:latin typeface="+mj-lt"/>
                <a:ea typeface="+mj-ea"/>
                <a:cs typeface="+mj-cs"/>
              </a:rPr>
              <a:t>SOCIAL </a:t>
            </a:r>
            <a:r>
              <a:rPr kumimoji="0" lang="en-US" sz="3200" b="1" i="0" u="none" strike="noStrike" kern="1200" cap="none" spc="0" normalizeH="0" baseline="0" noProof="0" dirty="0">
                <a:ln>
                  <a:noFill/>
                </a:ln>
                <a:solidFill>
                  <a:srgbClr val="FF0000"/>
                </a:solidFill>
                <a:uLnTx/>
                <a:uFillTx/>
                <a:latin typeface="+mj-lt"/>
                <a:ea typeface="+mj-ea"/>
                <a:cs typeface="+mj-cs"/>
              </a:rPr>
              <a:t>DIVIDE</a:t>
            </a:r>
          </a:p>
        </p:txBody>
      </p:sp>
      <p:cxnSp>
        <p:nvCxnSpPr>
          <p:cNvPr id="4" name="Straight Arrow Connector 3"/>
          <p:cNvCxnSpPr/>
          <p:nvPr/>
        </p:nvCxnSpPr>
        <p:spPr>
          <a:xfrm>
            <a:off x="609600" y="1524000"/>
            <a:ext cx="762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049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350111"/>
            <a:ext cx="9144000" cy="1097689"/>
          </a:xfrm>
          <a:prstGeom prst="rect">
            <a:avLst/>
          </a:prstGeom>
          <a:solidFill>
            <a:srgbClr val="FF6600"/>
          </a:solidFill>
        </p:spPr>
        <p:txBody>
          <a:bodyPr vert="horz" anchor="ctr">
            <a:noAutofit/>
          </a:bodyPr>
          <a:lstStyle/>
          <a:p>
            <a:pPr marL="0" marR="9144" lvl="0" indent="0" algn="ctr" defTabSz="914400" rtl="0" eaLnBrk="1" fontAlgn="auto" latinLnBrk="0" hangingPunct="1">
              <a:lnSpc>
                <a:spcPct val="100000"/>
              </a:lnSpc>
              <a:spcBef>
                <a:spcPct val="0"/>
              </a:spcBef>
              <a:spcAft>
                <a:spcPts val="0"/>
              </a:spcAft>
              <a:buClrTx/>
              <a:buSzTx/>
              <a:buFontTx/>
              <a:buNone/>
              <a:tabLst/>
              <a:defRPr/>
            </a:pPr>
            <a:r>
              <a:rPr lang="en-US" sz="4000" b="1" noProof="0" dirty="0">
                <a:solidFill>
                  <a:srgbClr val="FFC000"/>
                </a:solidFill>
                <a:effectLst>
                  <a:outerShdw blurRad="38100" dist="38100" dir="2700000" algn="tl">
                    <a:srgbClr val="000000">
                      <a:alpha val="43137"/>
                    </a:srgbClr>
                  </a:outerShdw>
                  <a:reflection blurRad="12700" stA="34000" endA="740" endPos="53000" dir="5400000" sy="-100000" algn="bl" rotWithShape="0"/>
                </a:effectLst>
                <a:latin typeface="+mj-lt"/>
                <a:ea typeface="+mj-ea"/>
                <a:cs typeface="+mj-cs"/>
              </a:rPr>
              <a:t>Significance</a:t>
            </a:r>
            <a:r>
              <a:rPr kumimoji="0" lang="en-US" sz="4000" b="1" i="0" u="none" strike="noStrike" kern="1200" spc="0" normalizeH="0" baseline="0" noProof="0" dirty="0">
                <a:ln>
                  <a:noFill/>
                </a:ln>
                <a:solidFill>
                  <a:srgbClr val="FFC000"/>
                </a:solidFill>
                <a:effectLst>
                  <a:outerShdw blurRad="38100" dist="38100" dir="2700000" algn="tl">
                    <a:srgbClr val="000000">
                      <a:alpha val="43137"/>
                    </a:srgbClr>
                  </a:outerShdw>
                  <a:reflection blurRad="12700" stA="34000" endA="740" endPos="53000" dir="5400000" sy="-100000" algn="bl" rotWithShape="0"/>
                </a:effectLst>
                <a:uLnTx/>
                <a:uFillTx/>
                <a:latin typeface="+mj-lt"/>
                <a:ea typeface="+mj-ea"/>
                <a:cs typeface="+mj-cs"/>
              </a:rPr>
              <a:t> of </a:t>
            </a:r>
            <a:r>
              <a:rPr kumimoji="0" lang="en-US" sz="4000" b="1" i="0" u="none" strike="noStrike" kern="1200" cap="all" spc="0" normalizeH="0" baseline="0" noProof="0" dirty="0">
                <a:ln>
                  <a:noFill/>
                </a:ln>
                <a:solidFill>
                  <a:srgbClr val="FFC000"/>
                </a:solidFill>
                <a:effectLst>
                  <a:outerShdw blurRad="38100" dist="38100" dir="2700000" algn="tl">
                    <a:srgbClr val="000000">
                      <a:alpha val="43137"/>
                    </a:srgbClr>
                  </a:outerShdw>
                  <a:reflection blurRad="12700" stA="34000" endA="740" endPos="53000" dir="5400000" sy="-100000" algn="bl" rotWithShape="0"/>
                </a:effectLst>
                <a:uLnTx/>
                <a:uFillTx/>
                <a:latin typeface="+mj-lt"/>
                <a:ea typeface="+mj-ea"/>
                <a:cs typeface="+mj-cs"/>
              </a:rPr>
              <a:t>GNH</a:t>
            </a:r>
          </a:p>
        </p:txBody>
      </p:sp>
      <p:pic>
        <p:nvPicPr>
          <p:cNvPr id="7" name="Picture 2">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650" y="1748978"/>
            <a:ext cx="1597025" cy="23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25675" y="2057400"/>
            <a:ext cx="6553200" cy="2954655"/>
          </a:xfrm>
          <a:prstGeom prst="rect">
            <a:avLst/>
          </a:prstGeom>
          <a:noFill/>
        </p:spPr>
        <p:txBody>
          <a:bodyPr wrap="square" rtlCol="0">
            <a:spAutoFit/>
          </a:bodyPr>
          <a:lstStyle/>
          <a:p>
            <a:pPr algn="r"/>
            <a:r>
              <a:rPr lang="en-IN" sz="2800" dirty="0">
                <a:solidFill>
                  <a:srgbClr val="92D050"/>
                </a:solidFill>
              </a:rPr>
              <a:t>GNH has come to mean so many things to so many people but to me it signifies simply - </a:t>
            </a:r>
            <a:r>
              <a:rPr lang="en-IN" sz="2800" b="1" dirty="0">
                <a:solidFill>
                  <a:schemeClr val="accent1"/>
                </a:solidFill>
              </a:rPr>
              <a:t>Development with Values</a:t>
            </a:r>
            <a:r>
              <a:rPr lang="en-IN" sz="2800" dirty="0">
                <a:solidFill>
                  <a:srgbClr val="92D050"/>
                </a:solidFill>
              </a:rPr>
              <a:t>. Thus for my nation today GNH is the bridge between the fundamental </a:t>
            </a:r>
            <a:r>
              <a:rPr lang="en-IN" sz="2800" b="1" dirty="0">
                <a:solidFill>
                  <a:srgbClr val="92D050"/>
                </a:solidFill>
              </a:rPr>
              <a:t>values of </a:t>
            </a:r>
            <a:br>
              <a:rPr lang="en-IN" sz="2800" b="1" dirty="0">
                <a:solidFill>
                  <a:srgbClr val="92D050"/>
                </a:solidFill>
              </a:rPr>
            </a:br>
            <a:r>
              <a:rPr lang="en-IN" sz="2800" b="1" dirty="0">
                <a:solidFill>
                  <a:schemeClr val="accent1"/>
                </a:solidFill>
              </a:rPr>
              <a:t>kindness, equality and humanity</a:t>
            </a:r>
            <a:r>
              <a:rPr lang="en-IN" sz="2800" dirty="0">
                <a:solidFill>
                  <a:srgbClr val="92D050"/>
                </a:solidFill>
              </a:rPr>
              <a:t>.</a:t>
            </a:r>
            <a:br>
              <a:rPr lang="en-IN" sz="2800" dirty="0">
                <a:solidFill>
                  <a:srgbClr val="92D050"/>
                </a:solidFill>
              </a:rPr>
            </a:br>
            <a:r>
              <a:rPr lang="en-IN" i="1" dirty="0">
                <a:solidFill>
                  <a:srgbClr val="92D050"/>
                </a:solidFill>
              </a:rPr>
              <a:t>- The King His Majesty Jigme Khesar Namgyel Wangchuck </a:t>
            </a:r>
            <a:endParaRPr lang="en-US" sz="3600" i="1" dirty="0">
              <a:solidFill>
                <a:srgbClr val="92D050"/>
              </a:solidFill>
            </a:endParaRPr>
          </a:p>
        </p:txBody>
      </p:sp>
    </p:spTree>
    <p:extLst>
      <p:ext uri="{BB962C8B-B14F-4D97-AF65-F5344CB8AC3E}">
        <p14:creationId xmlns:p14="http://schemas.microsoft.com/office/powerpoint/2010/main" val="352645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cstate="print"/>
          <a:srcRect l="6685" t="6342" r="6685" b="6342"/>
          <a:stretch>
            <a:fillRect/>
          </a:stretch>
        </p:blipFill>
        <p:spPr bwMode="auto">
          <a:xfrm>
            <a:off x="0" y="-41033"/>
            <a:ext cx="9144000" cy="6904652"/>
          </a:xfrm>
          <a:prstGeom prst="rect">
            <a:avLst/>
          </a:prstGeom>
          <a:noFill/>
          <a:ln w="9525">
            <a:noFill/>
            <a:miter lim="800000"/>
            <a:headEnd/>
            <a:tailEnd/>
          </a:ln>
        </p:spPr>
      </p:pic>
      <p:sp>
        <p:nvSpPr>
          <p:cNvPr id="7" name="Slide Number Placeholder 6"/>
          <p:cNvSpPr>
            <a:spLocks noGrp="1"/>
          </p:cNvSpPr>
          <p:nvPr>
            <p:ph type="sldNum" sz="quarter" idx="12"/>
          </p:nvPr>
        </p:nvSpPr>
        <p:spPr>
          <a:xfrm>
            <a:off x="6781800" y="6468014"/>
            <a:ext cx="2057400" cy="365125"/>
          </a:xfrm>
        </p:spPr>
        <p:txBody>
          <a:bodyPr/>
          <a:lstStyle/>
          <a:p>
            <a:fld id="{563D9EC0-AFDE-4105-9406-31033DFDCD5E}" type="slidenum">
              <a:rPr lang="en-US" smtClean="0"/>
              <a:pPr/>
              <a:t>19</a:t>
            </a:fld>
            <a:endParaRPr lang="en-US" dirty="0"/>
          </a:p>
        </p:txBody>
      </p:sp>
    </p:spTree>
    <p:extLst>
      <p:ext uri="{BB962C8B-B14F-4D97-AF65-F5344CB8AC3E}">
        <p14:creationId xmlns:p14="http://schemas.microsoft.com/office/powerpoint/2010/main" val="61188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09FBE-79DD-4161-862F-CC5B63F2A71B}"/>
              </a:ext>
            </a:extLst>
          </p:cNvPr>
          <p:cNvSpPr>
            <a:spLocks noGrp="1"/>
          </p:cNvSpPr>
          <p:nvPr>
            <p:ph type="ctrTitle"/>
          </p:nvPr>
        </p:nvSpPr>
        <p:spPr/>
        <p:txBody>
          <a:bodyPr>
            <a:normAutofit/>
          </a:bodyPr>
          <a:lstStyle/>
          <a:p>
            <a:r>
              <a:rPr lang="en-IN" sz="8000" dirty="0">
                <a:solidFill>
                  <a:schemeClr val="bg1"/>
                </a:solidFill>
              </a:rPr>
              <a:t>GNH Happiness</a:t>
            </a:r>
          </a:p>
        </p:txBody>
      </p:sp>
      <p:sp>
        <p:nvSpPr>
          <p:cNvPr id="3" name="Subtitle 2">
            <a:extLst>
              <a:ext uri="{FF2B5EF4-FFF2-40B4-BE49-F238E27FC236}">
                <a16:creationId xmlns:a16="http://schemas.microsoft.com/office/drawing/2014/main" id="{4C3DAC36-852C-4681-AE28-DE147237D746}"/>
              </a:ext>
            </a:extLst>
          </p:cNvPr>
          <p:cNvSpPr>
            <a:spLocks noGrp="1"/>
          </p:cNvSpPr>
          <p:nvPr>
            <p:ph type="subTitle" idx="1"/>
          </p:nvPr>
        </p:nvSpPr>
        <p:spPr>
          <a:xfrm>
            <a:off x="1162396" y="4495800"/>
            <a:ext cx="6858000" cy="1655762"/>
          </a:xfrm>
        </p:spPr>
        <p:txBody>
          <a:bodyPr/>
          <a:lstStyle/>
          <a:p>
            <a:r>
              <a:rPr lang="en-IN" dirty="0" err="1">
                <a:solidFill>
                  <a:schemeClr val="bg1"/>
                </a:solidFill>
              </a:rPr>
              <a:t>Rekhi</a:t>
            </a:r>
            <a:r>
              <a:rPr lang="en-IN" dirty="0">
                <a:solidFill>
                  <a:schemeClr val="bg1"/>
                </a:solidFill>
              </a:rPr>
              <a:t> Centre, Science of Happiness</a:t>
            </a:r>
          </a:p>
          <a:p>
            <a:r>
              <a:rPr lang="en-IN" dirty="0">
                <a:solidFill>
                  <a:schemeClr val="bg1"/>
                </a:solidFill>
                <a:hlinkClick r:id="rId2"/>
              </a:rPr>
              <a:t>Saamdu.Chetri@iitkgp.ac.in</a:t>
            </a:r>
            <a:endParaRPr lang="en-IN" dirty="0">
              <a:solidFill>
                <a:schemeClr val="bg1"/>
              </a:solidFill>
            </a:endParaRPr>
          </a:p>
          <a:p>
            <a:r>
              <a:rPr lang="en-IN" dirty="0">
                <a:solidFill>
                  <a:schemeClr val="bg1"/>
                </a:solidFill>
              </a:rPr>
              <a:t>WhatsApp +97517212121</a:t>
            </a:r>
          </a:p>
          <a:p>
            <a:r>
              <a:rPr lang="en-IN" dirty="0">
                <a:solidFill>
                  <a:schemeClr val="bg1"/>
                </a:solidFill>
              </a:rPr>
              <a:t>15 Jan 2019</a:t>
            </a:r>
          </a:p>
        </p:txBody>
      </p:sp>
    </p:spTree>
    <p:extLst>
      <p:ext uri="{BB962C8B-B14F-4D97-AF65-F5344CB8AC3E}">
        <p14:creationId xmlns:p14="http://schemas.microsoft.com/office/powerpoint/2010/main" val="3157762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a:solidFill>
            <a:srgbClr val="FF6600"/>
          </a:solidFill>
        </p:spPr>
        <p:txBody>
          <a:bodyPr>
            <a:normAutofit/>
          </a:bodyPr>
          <a:lstStyle/>
          <a:p>
            <a:pPr algn="ctr"/>
            <a:r>
              <a:rPr lang="en-US" sz="4000" b="1" dirty="0">
                <a:solidFill>
                  <a:srgbClr val="FFC000"/>
                </a:solidFill>
                <a:effectLst>
                  <a:outerShdw blurRad="38100" dist="38100" dir="2700000" algn="tl">
                    <a:srgbClr val="000000">
                      <a:alpha val="43137"/>
                    </a:srgbClr>
                  </a:outerShdw>
                </a:effectLst>
              </a:rPr>
              <a:t>Premise of GNH</a:t>
            </a:r>
          </a:p>
        </p:txBody>
      </p:sp>
      <p:pic>
        <p:nvPicPr>
          <p:cNvPr id="6" name="Picture 2" descr="C:\Users\Julia\Pictures\My Pictures 2011\Bhutan\GNH youth camp and Ngodrup and Khen R Bumthang\2013-09-29 001\IMG_0816.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83" y="1219200"/>
            <a:ext cx="3829804" cy="2872353"/>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2"/>
          <p:cNvSpPr txBox="1"/>
          <p:nvPr/>
        </p:nvSpPr>
        <p:spPr>
          <a:xfrm>
            <a:off x="3810000" y="1319987"/>
            <a:ext cx="5334000" cy="304698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FFC000"/>
                </a:solidFill>
              </a:rPr>
              <a:t>Holistic:</a:t>
            </a:r>
            <a:r>
              <a:rPr lang="en-US" sz="2800" dirty="0">
                <a:solidFill>
                  <a:schemeClr val="accent1"/>
                </a:solidFill>
              </a:rPr>
              <a:t> </a:t>
            </a:r>
            <a:r>
              <a:rPr lang="en-US" sz="2600" dirty="0">
                <a:solidFill>
                  <a:schemeClr val="accent1"/>
                </a:solidFill>
              </a:rPr>
              <a:t>Recognizing all the aspects of people’s needs, be these spiritual or material, physical or social</a:t>
            </a:r>
          </a:p>
          <a:p>
            <a:pPr marL="285750" indent="-285750">
              <a:buFont typeface="Arial" panose="020B0604020202020204" pitchFamily="34" charset="0"/>
              <a:buChar char="•"/>
            </a:pPr>
            <a:r>
              <a:rPr lang="en-US" sz="2800" dirty="0">
                <a:solidFill>
                  <a:srgbClr val="FFC000"/>
                </a:solidFill>
              </a:rPr>
              <a:t>Balanced:</a:t>
            </a:r>
            <a:r>
              <a:rPr lang="en-US" sz="2800" dirty="0">
                <a:solidFill>
                  <a:schemeClr val="accent1"/>
                </a:solidFill>
              </a:rPr>
              <a:t> </a:t>
            </a:r>
            <a:r>
              <a:rPr lang="en-US" sz="2600" dirty="0">
                <a:solidFill>
                  <a:schemeClr val="accent1"/>
                </a:solidFill>
              </a:rPr>
              <a:t>Emphasizing balanced progress towards the attributes of GNH</a:t>
            </a:r>
          </a:p>
          <a:p>
            <a:pPr marL="285750" indent="-285750">
              <a:buFont typeface="Arial" panose="020B0604020202020204" pitchFamily="34" charset="0"/>
              <a:buChar char="•"/>
            </a:pPr>
            <a:r>
              <a:rPr lang="en-US" sz="2800" dirty="0">
                <a:solidFill>
                  <a:srgbClr val="FFC000"/>
                </a:solidFill>
              </a:rPr>
              <a:t>Collective:</a:t>
            </a:r>
            <a:r>
              <a:rPr lang="en-US" sz="2800" dirty="0">
                <a:solidFill>
                  <a:schemeClr val="accent1"/>
                </a:solidFill>
              </a:rPr>
              <a:t> Viewing happiness</a:t>
            </a:r>
          </a:p>
        </p:txBody>
      </p:sp>
      <p:sp>
        <p:nvSpPr>
          <p:cNvPr id="8" name="CuadroTexto 3"/>
          <p:cNvSpPr txBox="1"/>
          <p:nvPr/>
        </p:nvSpPr>
        <p:spPr>
          <a:xfrm>
            <a:off x="533400" y="4215586"/>
            <a:ext cx="8610600" cy="2185214"/>
          </a:xfrm>
          <a:prstGeom prst="rect">
            <a:avLst/>
          </a:prstGeom>
          <a:noFill/>
        </p:spPr>
        <p:txBody>
          <a:bodyPr wrap="square" rtlCol="0">
            <a:spAutoFit/>
          </a:bodyPr>
          <a:lstStyle/>
          <a:p>
            <a:pPr marL="285750" indent="-285750"/>
            <a:r>
              <a:rPr lang="en-US" sz="2800" dirty="0">
                <a:solidFill>
                  <a:schemeClr val="accent1"/>
                </a:solidFill>
              </a:rPr>
              <a:t>		to be an all-encompassing collective phenomenon</a:t>
            </a:r>
          </a:p>
          <a:p>
            <a:pPr marL="285750" indent="-285750">
              <a:buFont typeface="Arial" panose="020B0604020202020204" pitchFamily="34" charset="0"/>
              <a:buChar char="•"/>
            </a:pPr>
            <a:r>
              <a:rPr lang="en-US" sz="2800" dirty="0">
                <a:solidFill>
                  <a:srgbClr val="FFC000"/>
                </a:solidFill>
              </a:rPr>
              <a:t>Sustainable:</a:t>
            </a:r>
            <a:r>
              <a:rPr lang="en-US" sz="2800" dirty="0">
                <a:solidFill>
                  <a:schemeClr val="accent1"/>
                </a:solidFill>
              </a:rPr>
              <a:t> </a:t>
            </a:r>
            <a:r>
              <a:rPr lang="en-US" sz="2600" dirty="0">
                <a:solidFill>
                  <a:schemeClr val="accent1"/>
                </a:solidFill>
              </a:rPr>
              <a:t>Pursuing wellbeing for both current and future generations</a:t>
            </a:r>
          </a:p>
          <a:p>
            <a:pPr marL="285750" indent="-285750">
              <a:buFont typeface="Arial" panose="020B0604020202020204" pitchFamily="34" charset="0"/>
              <a:buChar char="•"/>
            </a:pPr>
            <a:r>
              <a:rPr lang="en-US" sz="2800" dirty="0">
                <a:solidFill>
                  <a:srgbClr val="FFC000"/>
                </a:solidFill>
              </a:rPr>
              <a:t>Equitable:</a:t>
            </a:r>
            <a:r>
              <a:rPr lang="en-US" sz="2800" dirty="0">
                <a:solidFill>
                  <a:schemeClr val="accent1"/>
                </a:solidFill>
              </a:rPr>
              <a:t> </a:t>
            </a:r>
            <a:r>
              <a:rPr lang="en-US" sz="2600" dirty="0">
                <a:solidFill>
                  <a:schemeClr val="accent1"/>
                </a:solidFill>
              </a:rPr>
              <a:t>Achieving reasonable and equitable distributed level of wellbeing</a:t>
            </a:r>
            <a:endParaRPr lang="es-MX" sz="2600" dirty="0">
              <a:solidFill>
                <a:schemeClr val="accent1"/>
              </a:solidFill>
            </a:endParaRPr>
          </a:p>
        </p:txBody>
      </p:sp>
      <p:sp>
        <p:nvSpPr>
          <p:cNvPr id="3" name="Slide Number Placeholder 2"/>
          <p:cNvSpPr>
            <a:spLocks noGrp="1"/>
          </p:cNvSpPr>
          <p:nvPr>
            <p:ph type="sldNum" sz="quarter" idx="12"/>
          </p:nvPr>
        </p:nvSpPr>
        <p:spPr/>
        <p:txBody>
          <a:bodyPr/>
          <a:lstStyle/>
          <a:p>
            <a:fld id="{563D9EC0-AFDE-4105-9406-31033DFDCD5E}" type="slidenum">
              <a:rPr lang="en-US" smtClean="0"/>
              <a:pPr/>
              <a:t>20</a:t>
            </a:fld>
            <a:endParaRPr lang="en-US" dirty="0"/>
          </a:p>
        </p:txBody>
      </p:sp>
    </p:spTree>
    <p:extLst>
      <p:ext uri="{BB962C8B-B14F-4D97-AF65-F5344CB8AC3E}">
        <p14:creationId xmlns:p14="http://schemas.microsoft.com/office/powerpoint/2010/main" val="241968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hlinkClick r:id="rId3" action="ppaction://hlinkfile"/>
          </p:cNvPr>
          <p:cNvPicPr>
            <a:picLocks noGrp="1" noChangeAspect="1" noChangeArrowheads="1"/>
          </p:cNvPicPr>
          <p:nvPr>
            <p:ph idx="1"/>
          </p:nvPr>
        </p:nvPicPr>
        <p:blipFill>
          <a:blip r:embed="rId4" cstate="print"/>
          <a:srcRect l="12379" r="12848"/>
          <a:stretch>
            <a:fillRect/>
          </a:stretch>
        </p:blipFill>
        <p:spPr bwMode="auto">
          <a:xfrm>
            <a:off x="533399" y="0"/>
            <a:ext cx="8101725" cy="6858000"/>
          </a:xfrm>
          <a:prstGeom prst="rect">
            <a:avLst/>
          </a:prstGeom>
          <a:noFill/>
          <a:ln w="9525">
            <a:noFill/>
            <a:miter lim="800000"/>
            <a:headEnd/>
            <a:tailEnd/>
          </a:ln>
        </p:spPr>
      </p:pic>
      <p:grpSp>
        <p:nvGrpSpPr>
          <p:cNvPr id="2" name="Group 22"/>
          <p:cNvGrpSpPr/>
          <p:nvPr/>
        </p:nvGrpSpPr>
        <p:grpSpPr>
          <a:xfrm>
            <a:off x="2695589" y="1905000"/>
            <a:ext cx="3629010" cy="3186527"/>
            <a:chOff x="2743200" y="2057400"/>
            <a:chExt cx="2688177" cy="3186527"/>
          </a:xfrm>
        </p:grpSpPr>
        <p:grpSp>
          <p:nvGrpSpPr>
            <p:cNvPr id="3" name="Group 4"/>
            <p:cNvGrpSpPr/>
            <p:nvPr/>
          </p:nvGrpSpPr>
          <p:grpSpPr>
            <a:xfrm>
              <a:off x="2743200" y="2057400"/>
              <a:ext cx="1316577" cy="1600200"/>
              <a:chOff x="2590799" y="1038961"/>
              <a:chExt cx="1316577" cy="1600200"/>
            </a:xfrm>
            <a:scene3d>
              <a:camera prst="orthographicFront">
                <a:rot lat="0" lon="0" rev="0"/>
              </a:camera>
              <a:lightRig rig="contrasting" dir="t">
                <a:rot lat="0" lon="0" rev="1200000"/>
              </a:lightRig>
            </a:scene3d>
          </p:grpSpPr>
          <p:sp>
            <p:nvSpPr>
              <p:cNvPr id="36" name="Pie 35"/>
              <p:cNvSpPr/>
              <p:nvPr/>
            </p:nvSpPr>
            <p:spPr>
              <a:xfrm>
                <a:off x="2590799" y="1038961"/>
                <a:ext cx="1316577" cy="1586327"/>
              </a:xfrm>
              <a:prstGeom prst="pieWedge">
                <a:avLst/>
              </a:prstGeom>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37" name="Pie 4"/>
              <p:cNvSpPr/>
              <p:nvPr/>
            </p:nvSpPr>
            <p:spPr>
              <a:xfrm>
                <a:off x="2955240" y="1517457"/>
                <a:ext cx="930959" cy="1121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a:t>1. Sustainable &amp; Equitable Socio-economic development</a:t>
                </a:r>
              </a:p>
            </p:txBody>
          </p:sp>
        </p:grpSp>
        <p:grpSp>
          <p:nvGrpSpPr>
            <p:cNvPr id="5" name="Group 5"/>
            <p:cNvGrpSpPr/>
            <p:nvPr/>
          </p:nvGrpSpPr>
          <p:grpSpPr>
            <a:xfrm>
              <a:off x="4114800" y="2057400"/>
              <a:ext cx="1316577" cy="1676401"/>
              <a:chOff x="4634022" y="1596886"/>
              <a:chExt cx="1316577" cy="1676401"/>
            </a:xfrm>
            <a:scene3d>
              <a:camera prst="orthographicFront">
                <a:rot lat="0" lon="0" rev="0"/>
              </a:camera>
              <a:lightRig rig="contrasting" dir="t">
                <a:rot lat="0" lon="0" rev="1200000"/>
              </a:lightRig>
            </a:scene3d>
          </p:grpSpPr>
          <p:sp>
            <p:nvSpPr>
              <p:cNvPr id="34" name="Pie 33"/>
              <p:cNvSpPr/>
              <p:nvPr/>
            </p:nvSpPr>
            <p:spPr>
              <a:xfrm rot="5400000">
                <a:off x="4499147" y="1731761"/>
                <a:ext cx="1586327" cy="1316577"/>
              </a:xfrm>
              <a:prstGeom prst="pieWedge">
                <a:avLst/>
              </a:prstGeom>
              <a:sp3d contourW="19050" prstMaterial="metal">
                <a:bevelT w="88900" h="203200"/>
                <a:bevelB w="165100" h="2540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35" name="Pie 6"/>
              <p:cNvSpPr/>
              <p:nvPr/>
            </p:nvSpPr>
            <p:spPr>
              <a:xfrm>
                <a:off x="4731399" y="1901687"/>
                <a:ext cx="930962" cy="137160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a:t>2.Environment Preservation</a:t>
                </a:r>
              </a:p>
            </p:txBody>
          </p:sp>
        </p:grpSp>
        <p:grpSp>
          <p:nvGrpSpPr>
            <p:cNvPr id="6" name="Group 6"/>
            <p:cNvGrpSpPr/>
            <p:nvPr/>
          </p:nvGrpSpPr>
          <p:grpSpPr>
            <a:xfrm>
              <a:off x="4114800" y="3657600"/>
              <a:ext cx="1316577" cy="1586327"/>
              <a:chOff x="4931825" y="3360046"/>
              <a:chExt cx="1316577" cy="1586327"/>
            </a:xfrm>
            <a:scene3d>
              <a:camera prst="orthographicFront">
                <a:rot lat="0" lon="0" rev="0"/>
              </a:camera>
              <a:lightRig rig="contrasting" dir="t">
                <a:rot lat="0" lon="0" rev="1200000"/>
              </a:lightRig>
            </a:scene3d>
          </p:grpSpPr>
          <p:sp>
            <p:nvSpPr>
              <p:cNvPr id="32" name="Pie 31"/>
              <p:cNvSpPr/>
              <p:nvPr/>
            </p:nvSpPr>
            <p:spPr>
              <a:xfrm rot="10800000">
                <a:off x="4931825" y="3360046"/>
                <a:ext cx="1316577" cy="1586327"/>
              </a:xfrm>
              <a:prstGeom prst="pieWedge">
                <a:avLst/>
              </a:prstGeom>
              <a:sp3d contourW="19050" prstMaterial="metal">
                <a:bevelT w="88900" h="203200"/>
                <a:bevelB w="165100" h="254000"/>
              </a:sp3d>
            </p:spPr>
            <p:style>
              <a:lnRef idx="0">
                <a:schemeClr val="lt1">
                  <a:hueOff val="0"/>
                  <a:satOff val="0"/>
                  <a:lumOff val="0"/>
                  <a:alphaOff val="0"/>
                </a:schemeClr>
              </a:lnRef>
              <a:fillRef idx="1">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33" name="Pie 8"/>
              <p:cNvSpPr/>
              <p:nvPr/>
            </p:nvSpPr>
            <p:spPr>
              <a:xfrm rot="21600000">
                <a:off x="4931825" y="3360046"/>
                <a:ext cx="930959" cy="112170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a:t>3. Promotion &amp; Preservation of culture</a:t>
                </a:r>
              </a:p>
            </p:txBody>
          </p:sp>
        </p:grpSp>
        <p:grpSp>
          <p:nvGrpSpPr>
            <p:cNvPr id="7" name="Group 7"/>
            <p:cNvGrpSpPr/>
            <p:nvPr/>
          </p:nvGrpSpPr>
          <p:grpSpPr>
            <a:xfrm>
              <a:off x="2743200" y="3657600"/>
              <a:ext cx="1316577" cy="1586327"/>
              <a:chOff x="2465245" y="3374011"/>
              <a:chExt cx="1316577" cy="1586327"/>
            </a:xfrm>
            <a:scene3d>
              <a:camera prst="orthographicFront">
                <a:rot lat="0" lon="0" rev="0"/>
              </a:camera>
              <a:lightRig rig="contrasting" dir="t">
                <a:rot lat="0" lon="0" rev="1200000"/>
              </a:lightRig>
            </a:scene3d>
          </p:grpSpPr>
          <p:sp>
            <p:nvSpPr>
              <p:cNvPr id="30" name="Pie 29"/>
              <p:cNvSpPr/>
              <p:nvPr/>
            </p:nvSpPr>
            <p:spPr>
              <a:xfrm rot="16200000">
                <a:off x="2330370" y="3508886"/>
                <a:ext cx="1586327" cy="1316577"/>
              </a:xfrm>
              <a:prstGeom prst="pieWedge">
                <a:avLst/>
              </a:prstGeom>
              <a:sp3d contourW="19050" prstMaterial="metal">
                <a:bevelT w="88900" h="203200"/>
                <a:bevelB w="165100" h="254000"/>
              </a:sp3d>
            </p:spPr>
            <p:style>
              <a:lnRef idx="0">
                <a:schemeClr val="lt1">
                  <a:hueOff val="0"/>
                  <a:satOff val="0"/>
                  <a:lumOff val="0"/>
                  <a:alphaOff val="0"/>
                </a:schemeClr>
              </a:lnRef>
              <a:fillRef idx="1">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31" name="Pie 10"/>
              <p:cNvSpPr/>
              <p:nvPr/>
            </p:nvSpPr>
            <p:spPr>
              <a:xfrm rot="21600000">
                <a:off x="2795837" y="3374012"/>
                <a:ext cx="930962" cy="112170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a:t>4. Good Governance</a:t>
                </a:r>
              </a:p>
            </p:txBody>
          </p:sp>
        </p:grpSp>
        <p:sp>
          <p:nvSpPr>
            <p:cNvPr id="28" name="Circular Arrow 27"/>
            <p:cNvSpPr/>
            <p:nvPr/>
          </p:nvSpPr>
          <p:spPr>
            <a:xfrm>
              <a:off x="3872098" y="3376167"/>
              <a:ext cx="451559" cy="304799"/>
            </a:xfrm>
            <a:prstGeom prst="circularArrow">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9" name="Circular Arrow 28"/>
            <p:cNvSpPr/>
            <p:nvPr/>
          </p:nvSpPr>
          <p:spPr>
            <a:xfrm rot="10800000">
              <a:off x="3872097" y="3657599"/>
              <a:ext cx="451559" cy="304799"/>
            </a:xfrm>
            <a:prstGeom prst="circularArrow">
              <a:avLst/>
            </a:prstGeom>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cxnSp>
        <p:nvCxnSpPr>
          <p:cNvPr id="13" name="Straight Arrow Connector 12"/>
          <p:cNvCxnSpPr/>
          <p:nvPr/>
        </p:nvCxnSpPr>
        <p:spPr>
          <a:xfrm flipH="1" flipV="1">
            <a:off x="9903417" y="2138766"/>
            <a:ext cx="2583" cy="71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563D9EC0-AFDE-4105-9406-31033DFDCD5E}" type="slidenum">
              <a:rPr lang="en-US" smtClean="0"/>
              <a:pPr/>
              <a:t>21</a:t>
            </a:fld>
            <a:endParaRPr lang="en-US" dirty="0"/>
          </a:p>
        </p:txBody>
      </p:sp>
    </p:spTree>
    <p:extLst>
      <p:ext uri="{BB962C8B-B14F-4D97-AF65-F5344CB8AC3E}">
        <p14:creationId xmlns:p14="http://schemas.microsoft.com/office/powerpoint/2010/main" val="1679150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94382"/>
            <a:ext cx="9144000" cy="1077218"/>
          </a:xfrm>
          <a:prstGeom prst="rect">
            <a:avLst/>
          </a:prstGeom>
          <a:solidFill>
            <a:srgbClr val="FF0000"/>
          </a:solidFill>
        </p:spPr>
        <p:txBody>
          <a:bodyPr wrap="square">
            <a:spAutoFit/>
          </a:bodyPr>
          <a:lstStyle/>
          <a:p>
            <a:pPr marL="53975" indent="0" algn="ctr">
              <a:buNone/>
            </a:pPr>
            <a:r>
              <a:rPr lang="en-US" sz="3200" b="1" dirty="0">
                <a:solidFill>
                  <a:srgbClr val="FFC000"/>
                </a:solidFill>
                <a:effectLst>
                  <a:outerShdw blurRad="38100" dist="38100" dir="2700000" algn="tl">
                    <a:srgbClr val="000000">
                      <a:alpha val="43137"/>
                    </a:srgbClr>
                  </a:outerShdw>
                </a:effectLst>
              </a:rPr>
              <a:t>Overlapping responsibilities for </a:t>
            </a:r>
            <a:br>
              <a:rPr lang="en-US" sz="3200" b="1" dirty="0">
                <a:solidFill>
                  <a:srgbClr val="FFC000"/>
                </a:solidFill>
                <a:effectLst>
                  <a:outerShdw blurRad="38100" dist="38100" dir="2700000" algn="tl">
                    <a:srgbClr val="000000">
                      <a:alpha val="43137"/>
                    </a:srgbClr>
                  </a:outerShdw>
                </a:effectLst>
              </a:rPr>
            </a:br>
            <a:r>
              <a:rPr lang="en-US" sz="3200" b="1" dirty="0">
                <a:solidFill>
                  <a:srgbClr val="FFC000"/>
                </a:solidFill>
                <a:effectLst>
                  <a:outerShdw blurRad="38100" dist="38100" dir="2700000" algn="tl">
                    <a:srgbClr val="000000">
                      <a:alpha val="43137"/>
                    </a:srgbClr>
                  </a:outerShdw>
                </a:effectLst>
              </a:rPr>
              <a:t>increasing happiness</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8334" t="2963" r="19999" b="11102"/>
          <a:stretch/>
        </p:blipFill>
        <p:spPr>
          <a:xfrm>
            <a:off x="1037542" y="1343114"/>
            <a:ext cx="7201436" cy="5438686"/>
          </a:xfrm>
          <a:prstGeom prst="rect">
            <a:avLst/>
          </a:prstGeom>
        </p:spPr>
      </p:pic>
      <p:sp>
        <p:nvSpPr>
          <p:cNvPr id="2" name="TextBox 1"/>
          <p:cNvSpPr txBox="1"/>
          <p:nvPr/>
        </p:nvSpPr>
        <p:spPr>
          <a:xfrm>
            <a:off x="7696200" y="5181600"/>
            <a:ext cx="457200" cy="369332"/>
          </a:xfrm>
          <a:prstGeom prst="rect">
            <a:avLst/>
          </a:prstGeom>
          <a:noFill/>
        </p:spPr>
        <p:txBody>
          <a:bodyPr wrap="square" rtlCol="0">
            <a:spAutoFit/>
          </a:bodyPr>
          <a:lstStyle/>
          <a:p>
            <a:r>
              <a:rPr lang="en-IN" dirty="0">
                <a:solidFill>
                  <a:srgbClr val="FF0000"/>
                </a:solidFill>
              </a:rPr>
              <a:t>11</a:t>
            </a:r>
            <a:endParaRPr lang="en-US" dirty="0">
              <a:solidFill>
                <a:srgbClr val="FF0000"/>
              </a:solidFill>
            </a:endParaRPr>
          </a:p>
        </p:txBody>
      </p:sp>
      <p:sp>
        <p:nvSpPr>
          <p:cNvPr id="3" name="TextBox 2"/>
          <p:cNvSpPr txBox="1"/>
          <p:nvPr/>
        </p:nvSpPr>
        <p:spPr>
          <a:xfrm>
            <a:off x="5346168" y="5142375"/>
            <a:ext cx="381000" cy="369332"/>
          </a:xfrm>
          <a:prstGeom prst="rect">
            <a:avLst/>
          </a:prstGeom>
          <a:noFill/>
        </p:spPr>
        <p:txBody>
          <a:bodyPr wrap="square" rtlCol="0">
            <a:spAutoFit/>
          </a:bodyPr>
          <a:lstStyle/>
          <a:p>
            <a:r>
              <a:rPr lang="en-IN" dirty="0">
                <a:solidFill>
                  <a:srgbClr val="FF0000"/>
                </a:solidFill>
              </a:rPr>
              <a:t>6</a:t>
            </a:r>
            <a:endParaRPr lang="en-US" dirty="0">
              <a:solidFill>
                <a:srgbClr val="FF0000"/>
              </a:solidFill>
            </a:endParaRPr>
          </a:p>
        </p:txBody>
      </p:sp>
      <p:sp>
        <p:nvSpPr>
          <p:cNvPr id="4" name="TextBox 3"/>
          <p:cNvSpPr txBox="1"/>
          <p:nvPr/>
        </p:nvSpPr>
        <p:spPr>
          <a:xfrm flipH="1">
            <a:off x="2853676" y="5181600"/>
            <a:ext cx="457200" cy="369332"/>
          </a:xfrm>
          <a:prstGeom prst="rect">
            <a:avLst/>
          </a:prstGeom>
          <a:noFill/>
        </p:spPr>
        <p:txBody>
          <a:bodyPr wrap="square" rtlCol="0">
            <a:spAutoFit/>
          </a:bodyPr>
          <a:lstStyle/>
          <a:p>
            <a:r>
              <a:rPr lang="en-IN" dirty="0">
                <a:solidFill>
                  <a:srgbClr val="FF0000"/>
                </a:solidFill>
              </a:rPr>
              <a:t>16</a:t>
            </a:r>
            <a:endParaRPr lang="en-US" dirty="0">
              <a:solidFill>
                <a:srgbClr val="FF0000"/>
              </a:solidFill>
            </a:endParaRPr>
          </a:p>
        </p:txBody>
      </p:sp>
      <p:sp>
        <p:nvSpPr>
          <p:cNvPr id="5" name="Slide Number Placeholder 4"/>
          <p:cNvSpPr>
            <a:spLocks noGrp="1"/>
          </p:cNvSpPr>
          <p:nvPr>
            <p:ph type="sldNum" sz="quarter" idx="12"/>
          </p:nvPr>
        </p:nvSpPr>
        <p:spPr/>
        <p:txBody>
          <a:bodyPr/>
          <a:lstStyle/>
          <a:p>
            <a:fld id="{563D9EC0-AFDE-4105-9406-31033DFDCD5E}" type="slidenum">
              <a:rPr lang="en-US" smtClean="0"/>
              <a:pPr/>
              <a:t>22</a:t>
            </a:fld>
            <a:endParaRPr lang="en-US" dirty="0"/>
          </a:p>
        </p:txBody>
      </p:sp>
    </p:spTree>
    <p:extLst>
      <p:ext uri="{BB962C8B-B14F-4D97-AF65-F5344CB8AC3E}">
        <p14:creationId xmlns:p14="http://schemas.microsoft.com/office/powerpoint/2010/main" val="2836081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399"/>
            <a:ext cx="9144000" cy="1065471"/>
          </a:xfrm>
          <a:solidFill>
            <a:srgbClr val="FF6600"/>
          </a:solidFill>
        </p:spPr>
        <p:txBody>
          <a:bodyPr/>
          <a:lstStyle/>
          <a:p>
            <a:pPr algn="ctr"/>
            <a:r>
              <a:rPr lang="en-IN" sz="2800" b="1" dirty="0">
                <a:solidFill>
                  <a:srgbClr val="FFC000"/>
                </a:solidFill>
              </a:rPr>
              <a:t>    Cessation of the Divides brings us to </a:t>
            </a:r>
            <a:br>
              <a:rPr lang="en-IN" sz="2800" b="1" dirty="0">
                <a:solidFill>
                  <a:srgbClr val="FFC000"/>
                </a:solidFill>
              </a:rPr>
            </a:br>
            <a:r>
              <a:rPr lang="en-IN" sz="2800" b="1" dirty="0">
                <a:solidFill>
                  <a:srgbClr val="FFC000"/>
                </a:solidFill>
              </a:rPr>
              <a:t>timeless beauty of the world</a:t>
            </a:r>
            <a:endParaRPr lang="en-US" sz="2800" b="1" dirty="0">
              <a:solidFill>
                <a:srgbClr val="FFC000"/>
              </a:solidFill>
            </a:endParaRPr>
          </a:p>
        </p:txBody>
      </p:sp>
      <p:sp>
        <p:nvSpPr>
          <p:cNvPr id="3" name="Content Placeholder 2"/>
          <p:cNvSpPr>
            <a:spLocks noGrp="1"/>
          </p:cNvSpPr>
          <p:nvPr>
            <p:ph idx="1"/>
          </p:nvPr>
        </p:nvSpPr>
        <p:spPr/>
        <p:txBody>
          <a:bodyPr/>
          <a:lstStyle/>
          <a:p>
            <a:endParaRPr lang="en-US"/>
          </a:p>
        </p:txBody>
      </p:sp>
      <p:sp>
        <p:nvSpPr>
          <p:cNvPr id="5" name="Content Placeholder 2"/>
          <p:cNvSpPr txBox="1">
            <a:spLocks/>
          </p:cNvSpPr>
          <p:nvPr/>
        </p:nvSpPr>
        <p:spPr>
          <a:xfrm>
            <a:off x="228599" y="1371600"/>
            <a:ext cx="3990009" cy="5089646"/>
          </a:xfrm>
          <a:prstGeom prst="rect">
            <a:avLst/>
          </a:prstGeom>
          <a:solidFill>
            <a:schemeClr val="accent1">
              <a:lumMod val="40000"/>
              <a:lumOff val="60000"/>
            </a:schemeClr>
          </a:solidFill>
        </p:spPr>
        <p:txBody>
          <a:bodyPr vert="horz">
            <a:noAutofit/>
          </a:bodyPr>
          <a:lstStyle/>
          <a:p>
            <a:pPr marL="525780" indent="-457200">
              <a:spcBef>
                <a:spcPts val="700"/>
              </a:spcBef>
              <a:buClr>
                <a:schemeClr val="tx2"/>
              </a:buClr>
              <a:buSzPct val="95000"/>
              <a:buFont typeface="Arial" panose="020B0604020202020204" pitchFamily="34" charset="0"/>
              <a:buChar char="•"/>
              <a:defRPr/>
            </a:pPr>
            <a:r>
              <a:rPr lang="en-US" sz="2400" dirty="0">
                <a:solidFill>
                  <a:schemeClr val="accent1">
                    <a:lumMod val="50000"/>
                  </a:schemeClr>
                </a:solidFill>
              </a:rPr>
              <a:t>Practice mindfulness (incl. contemplation &amp; reflection for an inner journey)</a:t>
            </a:r>
          </a:p>
          <a:p>
            <a:pPr marL="525780" indent="-457200">
              <a:spcBef>
                <a:spcPts val="700"/>
              </a:spcBef>
              <a:buClr>
                <a:schemeClr val="tx2"/>
              </a:buClr>
              <a:buSzPct val="95000"/>
              <a:buFont typeface="Arial" panose="020B0604020202020204" pitchFamily="34" charset="0"/>
              <a:buChar char="•"/>
              <a:defRPr/>
            </a:pPr>
            <a:r>
              <a:rPr lang="en-US" sz="2400" dirty="0">
                <a:solidFill>
                  <a:schemeClr val="accent1">
                    <a:lumMod val="50000"/>
                  </a:schemeClr>
                </a:solidFill>
              </a:rPr>
              <a:t>Connect with human values &amp; serve others</a:t>
            </a:r>
          </a:p>
          <a:p>
            <a:pPr marL="525780" indent="-457200">
              <a:spcBef>
                <a:spcPts val="700"/>
              </a:spcBef>
              <a:buClr>
                <a:schemeClr val="tx2"/>
              </a:buClr>
              <a:buSzPct val="95000"/>
              <a:buFont typeface="Arial" panose="020B0604020202020204" pitchFamily="34" charset="0"/>
              <a:buChar char="•"/>
              <a:defRPr/>
            </a:pPr>
            <a:r>
              <a:rPr lang="en-US" sz="2400" dirty="0">
                <a:solidFill>
                  <a:schemeClr val="accent1">
                    <a:lumMod val="50000"/>
                  </a:schemeClr>
                </a:solidFill>
              </a:rPr>
              <a:t>Build love </a:t>
            </a:r>
            <a:r>
              <a:rPr kumimoji="0" lang="en-US" sz="2400" b="0" i="0" u="none" strike="noStrike" kern="1200" cap="none" spc="0" normalizeH="0" baseline="0" noProof="0" dirty="0">
                <a:ln>
                  <a:noFill/>
                </a:ln>
                <a:solidFill>
                  <a:schemeClr val="accent1">
                    <a:lumMod val="50000"/>
                  </a:schemeClr>
                </a:solidFill>
                <a:effectLst/>
                <a:uLnTx/>
                <a:uFillTx/>
              </a:rPr>
              <a:t>as foundation of living in harmony</a:t>
            </a:r>
            <a:r>
              <a:rPr kumimoji="0" lang="en-US" sz="2400" b="0" i="0" u="none" strike="noStrike" kern="1200" cap="none" spc="0" normalizeH="0" noProof="0" dirty="0">
                <a:ln>
                  <a:noFill/>
                </a:ln>
                <a:solidFill>
                  <a:schemeClr val="accent1">
                    <a:lumMod val="50000"/>
                  </a:schemeClr>
                </a:solidFill>
                <a:effectLst/>
                <a:uLnTx/>
                <a:uFillTx/>
              </a:rPr>
              <a:t> with nature.</a:t>
            </a:r>
            <a:endParaRPr kumimoji="0" lang="en-US" sz="2400" b="0" i="0" u="none" strike="noStrike" kern="1200" cap="none" spc="0" normalizeH="0" baseline="0" noProof="0" dirty="0">
              <a:ln>
                <a:noFill/>
              </a:ln>
              <a:solidFill>
                <a:schemeClr val="accent1">
                  <a:lumMod val="50000"/>
                </a:schemeClr>
              </a:solidFill>
              <a:effectLst/>
              <a:uLnTx/>
              <a:uFillTx/>
            </a:endParaRPr>
          </a:p>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None/>
              <a:tabLst/>
              <a:defRPr/>
            </a:pPr>
            <a:r>
              <a:rPr kumimoji="0" lang="en-US" sz="2400" b="0" i="0" u="none" strike="noStrike" kern="1200" cap="none" spc="0" normalizeH="0" baseline="0" noProof="0" dirty="0">
                <a:ln>
                  <a:noFill/>
                </a:ln>
                <a:solidFill>
                  <a:schemeClr val="accent1">
                    <a:lumMod val="50000"/>
                  </a:schemeClr>
                </a:solidFill>
                <a:effectLst/>
                <a:uLnTx/>
                <a:uFillTx/>
                <a:sym typeface="Wingdings" pitchFamily="2" charset="2"/>
              </a:rPr>
              <a:t> </a:t>
            </a:r>
            <a:r>
              <a:rPr kumimoji="0" lang="en-US" sz="2400" b="0" i="0" u="none" strike="noStrike" kern="1200" cap="none" spc="0" normalizeH="0" baseline="0" noProof="0" dirty="0">
                <a:ln>
                  <a:noFill/>
                </a:ln>
                <a:solidFill>
                  <a:schemeClr val="accent1">
                    <a:lumMod val="50000"/>
                  </a:schemeClr>
                </a:solidFill>
                <a:effectLst/>
                <a:uLnTx/>
                <a:uFillTx/>
              </a:rPr>
              <a:t>From Ego to Eco = connection with Interdependence</a:t>
            </a:r>
          </a:p>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Char char=""/>
              <a:tabLst/>
              <a:defRPr/>
            </a:pPr>
            <a:endParaRPr kumimoji="0" lang="en-US" sz="2400" b="0" i="0" u="none" strike="noStrike" kern="1200" cap="none" spc="0" normalizeH="0" baseline="0" noProof="0" dirty="0">
              <a:ln>
                <a:noFill/>
              </a:ln>
              <a:solidFill>
                <a:schemeClr val="accent1">
                  <a:lumMod val="50000"/>
                </a:schemeClr>
              </a:solidFill>
              <a:effectLst/>
              <a:uLnTx/>
              <a:uFillTx/>
            </a:endParaRPr>
          </a:p>
        </p:txBody>
      </p:sp>
      <p:grpSp>
        <p:nvGrpSpPr>
          <p:cNvPr id="6" name="Group 5"/>
          <p:cNvGrpSpPr/>
          <p:nvPr/>
        </p:nvGrpSpPr>
        <p:grpSpPr>
          <a:xfrm>
            <a:off x="4218609" y="1371600"/>
            <a:ext cx="4760291" cy="5181600"/>
            <a:chOff x="2070968" y="1201995"/>
            <a:chExt cx="4969840" cy="5732205"/>
          </a:xfrm>
        </p:grpSpPr>
        <p:pic>
          <p:nvPicPr>
            <p:cNvPr id="7" name="Image 3"/>
            <p:cNvPicPr>
              <a:picLocks noChangeAspect="1"/>
            </p:cNvPicPr>
            <p:nvPr/>
          </p:nvPicPr>
          <p:blipFill>
            <a:blip r:embed="rId3" cstate="print"/>
            <a:stretch>
              <a:fillRect/>
            </a:stretch>
          </p:blipFill>
          <p:spPr>
            <a:xfrm>
              <a:off x="2074334" y="1201995"/>
              <a:ext cx="4936066" cy="5732205"/>
            </a:xfrm>
            <a:prstGeom prst="rect">
              <a:avLst/>
            </a:prstGeom>
          </p:spPr>
        </p:pic>
        <p:sp>
          <p:nvSpPr>
            <p:cNvPr id="8" name="Rectangle 7"/>
            <p:cNvSpPr/>
            <p:nvPr/>
          </p:nvSpPr>
          <p:spPr>
            <a:xfrm>
              <a:off x="5501604" y="5638800"/>
              <a:ext cx="1539204"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GNH</a:t>
              </a:r>
            </a:p>
          </p:txBody>
        </p:sp>
        <p:sp>
          <p:nvSpPr>
            <p:cNvPr id="9" name="Rectangle 8"/>
            <p:cNvSpPr/>
            <p:nvPr/>
          </p:nvSpPr>
          <p:spPr>
            <a:xfrm>
              <a:off x="2070968" y="5612665"/>
              <a:ext cx="1449436"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GDP</a:t>
              </a:r>
            </a:p>
          </p:txBody>
        </p:sp>
      </p:grpSp>
      <p:sp>
        <p:nvSpPr>
          <p:cNvPr id="10" name="Slide Number Placeholder 9"/>
          <p:cNvSpPr>
            <a:spLocks noGrp="1"/>
          </p:cNvSpPr>
          <p:nvPr>
            <p:ph type="sldNum" sz="quarter" idx="12"/>
          </p:nvPr>
        </p:nvSpPr>
        <p:spPr/>
        <p:txBody>
          <a:bodyPr/>
          <a:lstStyle/>
          <a:p>
            <a:fld id="{563D9EC0-AFDE-4105-9406-31033DFDCD5E}" type="slidenum">
              <a:rPr lang="en-US" smtClean="0"/>
              <a:pPr/>
              <a:t>23</a:t>
            </a:fld>
            <a:endParaRPr lang="en-US" dirty="0"/>
          </a:p>
        </p:txBody>
      </p:sp>
    </p:spTree>
    <p:extLst>
      <p:ext uri="{BB962C8B-B14F-4D97-AF65-F5344CB8AC3E}">
        <p14:creationId xmlns:p14="http://schemas.microsoft.com/office/powerpoint/2010/main" val="476303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May you be well and happy always…"/>
          <p:cNvSpPr txBox="1">
            <a:spLocks noGrp="1"/>
          </p:cNvSpPr>
          <p:nvPr>
            <p:ph type="body" idx="1"/>
          </p:nvPr>
        </p:nvSpPr>
        <p:spPr>
          <a:xfrm>
            <a:off x="468248" y="3140851"/>
            <a:ext cx="8284461" cy="3101001"/>
          </a:xfrm>
          <a:prstGeom prst="rect">
            <a:avLst/>
          </a:prstGeom>
          <a:solidFill>
            <a:schemeClr val="accent4">
              <a:hueOff val="468000"/>
              <a:satOff val="-4761"/>
              <a:lumOff val="10196"/>
            </a:schemeClr>
          </a:solidFill>
          <a:ln w="25400">
            <a:solidFill>
              <a:srgbClr val="000000"/>
            </a:solidFill>
          </a:ln>
        </p:spPr>
        <p:txBody>
          <a:bodyPr anchor="ctr">
            <a:normAutofit/>
          </a:bodyPr>
          <a:lstStyle/>
          <a:p>
            <a:pPr>
              <a:buClr>
                <a:schemeClr val="accent4">
                  <a:hueOff val="-1109302"/>
                  <a:lumOff val="-6470"/>
                </a:schemeClr>
              </a:buClr>
              <a:defRPr sz="3000">
                <a:solidFill>
                  <a:schemeClr val="accent4">
                    <a:hueOff val="-1109302"/>
                    <a:lumOff val="-6470"/>
                  </a:schemeClr>
                </a:solidFill>
              </a:defRPr>
            </a:pPr>
            <a:r>
              <a:rPr sz="2400" dirty="0"/>
              <a:t>May you be well and happy always</a:t>
            </a:r>
          </a:p>
          <a:p>
            <a:pPr>
              <a:buClr>
                <a:schemeClr val="accent4">
                  <a:hueOff val="-1109302"/>
                  <a:lumOff val="-6470"/>
                </a:schemeClr>
              </a:buClr>
              <a:defRPr sz="3000">
                <a:solidFill>
                  <a:schemeClr val="accent4">
                    <a:hueOff val="-1109302"/>
                    <a:lumOff val="-6470"/>
                  </a:schemeClr>
                </a:solidFill>
              </a:defRPr>
            </a:pPr>
            <a:r>
              <a:rPr sz="2400" dirty="0"/>
              <a:t>May you find happiness in what you do</a:t>
            </a:r>
          </a:p>
          <a:p>
            <a:pPr>
              <a:buClr>
                <a:schemeClr val="accent4">
                  <a:hueOff val="-1109302"/>
                  <a:lumOff val="-6470"/>
                </a:schemeClr>
              </a:buClr>
              <a:defRPr sz="3000">
                <a:solidFill>
                  <a:schemeClr val="accent4">
                    <a:hueOff val="-1109302"/>
                    <a:lumOff val="-6470"/>
                  </a:schemeClr>
                </a:solidFill>
              </a:defRPr>
            </a:pPr>
            <a:r>
              <a:rPr sz="2400" dirty="0"/>
              <a:t>May you bring happiness to the lives you touch</a:t>
            </a:r>
          </a:p>
          <a:p>
            <a:pPr>
              <a:buClr>
                <a:schemeClr val="accent4">
                  <a:hueOff val="-1109302"/>
                  <a:lumOff val="-6470"/>
                </a:schemeClr>
              </a:buClr>
              <a:defRPr sz="3000">
                <a:solidFill>
                  <a:schemeClr val="accent4">
                    <a:hueOff val="-1109302"/>
                    <a:lumOff val="-6470"/>
                  </a:schemeClr>
                </a:solidFill>
              </a:defRPr>
            </a:pPr>
            <a:r>
              <a:rPr sz="2400" dirty="0"/>
              <a:t>May you be the northern star for yourself, family, friends, society and the world. </a:t>
            </a:r>
          </a:p>
        </p:txBody>
      </p:sp>
      <p:sp>
        <p:nvSpPr>
          <p:cNvPr id="165" name="Slide Number"/>
          <p:cNvSpPr txBox="1">
            <a:spLocks noGrp="1"/>
          </p:cNvSpPr>
          <p:nvPr>
            <p:ph type="sldNum" sz="quarter" idx="429496729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solidFill>
                  <a:prstClr val="black">
                    <a:tint val="75000"/>
                  </a:prstClr>
                </a:solidFill>
              </a:rPr>
              <a:pPr/>
              <a:t>24</a:t>
            </a:fld>
            <a:endParaRPr>
              <a:solidFill>
                <a:prstClr val="black">
                  <a:tint val="75000"/>
                </a:prstClr>
              </a:solidFill>
            </a:endParaRPr>
          </a:p>
        </p:txBody>
      </p:sp>
      <p:sp>
        <p:nvSpPr>
          <p:cNvPr id="166" name="Tashi Delek Zhu!"/>
          <p:cNvSpPr txBox="1">
            <a:spLocks noGrp="1"/>
          </p:cNvSpPr>
          <p:nvPr>
            <p:ph type="title"/>
          </p:nvPr>
        </p:nvSpPr>
        <p:spPr>
          <a:xfrm>
            <a:off x="628650" y="261637"/>
            <a:ext cx="7886700" cy="989589"/>
          </a:xfrm>
          <a:prstGeom prst="rect">
            <a:avLst/>
          </a:prstGeom>
        </p:spPr>
        <p:txBody>
          <a:bodyPr>
            <a:normAutofit/>
          </a:bodyPr>
          <a:lstStyle/>
          <a:p>
            <a:pPr algn="ctr"/>
            <a:r>
              <a:rPr sz="5400" b="1" dirty="0" err="1">
                <a:solidFill>
                  <a:schemeClr val="bg1"/>
                </a:solidFill>
                <a:effectLst>
                  <a:outerShdw blurRad="38100" dist="38100" dir="2700000" algn="tl">
                    <a:srgbClr val="000000">
                      <a:alpha val="43137"/>
                    </a:srgbClr>
                  </a:outerShdw>
                </a:effectLst>
              </a:rPr>
              <a:t>Tashi</a:t>
            </a:r>
            <a:r>
              <a:rPr sz="5400" b="1" dirty="0">
                <a:solidFill>
                  <a:schemeClr val="bg1"/>
                </a:solidFill>
                <a:effectLst>
                  <a:outerShdw blurRad="38100" dist="38100" dir="2700000" algn="tl">
                    <a:srgbClr val="000000">
                      <a:alpha val="43137"/>
                    </a:srgbClr>
                  </a:outerShdw>
                </a:effectLst>
              </a:rPr>
              <a:t> </a:t>
            </a:r>
            <a:r>
              <a:rPr sz="5400" b="1" dirty="0" err="1">
                <a:solidFill>
                  <a:schemeClr val="bg1"/>
                </a:solidFill>
                <a:effectLst>
                  <a:outerShdw blurRad="38100" dist="38100" dir="2700000" algn="tl">
                    <a:srgbClr val="000000">
                      <a:alpha val="43137"/>
                    </a:srgbClr>
                  </a:outerShdw>
                </a:effectLst>
              </a:rPr>
              <a:t>Delek</a:t>
            </a:r>
            <a:r>
              <a:rPr sz="5400" b="1" dirty="0">
                <a:solidFill>
                  <a:schemeClr val="bg1"/>
                </a:solidFill>
                <a:effectLst>
                  <a:outerShdw blurRad="38100" dist="38100" dir="2700000" algn="tl">
                    <a:srgbClr val="000000">
                      <a:alpha val="43137"/>
                    </a:srgbClr>
                  </a:outerShdw>
                </a:effectLst>
              </a:rPr>
              <a:t> Zhu!</a:t>
            </a:r>
          </a:p>
        </p:txBody>
      </p:sp>
      <p:sp>
        <p:nvSpPr>
          <p:cNvPr id="167" name="Happiness is here and now, I have dropped my worries, nowhere to go, nothing to do, and I am not in a hurry.…"/>
          <p:cNvSpPr txBox="1"/>
          <p:nvPr/>
        </p:nvSpPr>
        <p:spPr>
          <a:xfrm>
            <a:off x="536138" y="1251226"/>
            <a:ext cx="8148679" cy="1934184"/>
          </a:xfrm>
          <a:prstGeom prst="rect">
            <a:avLst/>
          </a:prstGeom>
          <a:solidFill>
            <a:schemeClr val="accent4">
              <a:hueOff val="-1109302"/>
              <a:lumOff val="-647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marL="342900" indent="-342900" algn="just">
              <a:spcBef>
                <a:spcPts val="2953"/>
              </a:spcBef>
              <a:buClr>
                <a:srgbClr val="FFFF00"/>
              </a:buClr>
              <a:buSzPct val="54000"/>
              <a:buFont typeface="Wingdings" panose="05000000000000000000" pitchFamily="2" charset="2"/>
              <a:buChar char="v"/>
              <a:defRPr sz="3300" b="0">
                <a:solidFill>
                  <a:srgbClr val="FFC000">
                    <a:hueOff val="468000"/>
                    <a:satOff val="-4761"/>
                    <a:lumOff val="10196"/>
                  </a:srgbClr>
                </a:solidFill>
              </a:defRPr>
            </a:pPr>
            <a:r>
              <a:rPr sz="2400" dirty="0">
                <a:solidFill>
                  <a:srgbClr val="FFC000">
                    <a:hueOff val="468000"/>
                    <a:satOff val="-4761"/>
                    <a:lumOff val="10196"/>
                  </a:srgbClr>
                </a:solidFill>
              </a:rPr>
              <a:t>Happiness is here and now, I have dropped my worries, nowhere to go, nothing to do, and I am not in a hurry. </a:t>
            </a:r>
          </a:p>
          <a:p>
            <a:pPr marL="342900" indent="-342900" algn="just">
              <a:spcBef>
                <a:spcPts val="2953"/>
              </a:spcBef>
              <a:buClr>
                <a:srgbClr val="FFFF00"/>
              </a:buClr>
              <a:buSzPct val="54000"/>
              <a:buFont typeface="Wingdings" panose="05000000000000000000" pitchFamily="2" charset="2"/>
              <a:buChar char="v"/>
              <a:defRPr sz="3300" b="0">
                <a:solidFill>
                  <a:srgbClr val="FFC000">
                    <a:hueOff val="468000"/>
                    <a:satOff val="-4761"/>
                    <a:lumOff val="10196"/>
                  </a:srgbClr>
                </a:solidFill>
              </a:defRPr>
            </a:pPr>
            <a:r>
              <a:rPr sz="2400" dirty="0">
                <a:solidFill>
                  <a:srgbClr val="FFC000">
                    <a:hueOff val="468000"/>
                    <a:satOff val="-4761"/>
                    <a:lumOff val="10196"/>
                  </a:srgbClr>
                </a:solidFill>
              </a:rPr>
              <a:t>Happiness is here and now, I have dropped my worries, somewhere to go, something to do, but I am not in a hurry.</a:t>
            </a:r>
          </a:p>
        </p:txBody>
      </p:sp>
    </p:spTree>
    <p:extLst>
      <p:ext uri="{BB962C8B-B14F-4D97-AF65-F5344CB8AC3E}">
        <p14:creationId xmlns:p14="http://schemas.microsoft.com/office/powerpoint/2010/main" val="30648060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00" y="1680936"/>
            <a:ext cx="4389490" cy="27434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Content Placeholder 6">
            <a:hlinkClick r:id="rId4" action="ppaction://hlinkfile"/>
          </p:cNvPr>
          <p:cNvPicPr>
            <a:picLocks noGrp="1" noChangeAspect="1"/>
          </p:cNvPicPr>
          <p:nvPr>
            <p:ph idx="1"/>
          </p:nvPr>
        </p:nvPicPr>
        <p:blipFill>
          <a:blip r:embed="rId5"/>
          <a:stretch>
            <a:fillRect/>
          </a:stretch>
        </p:blipFill>
        <p:spPr>
          <a:xfrm>
            <a:off x="5638800" y="4648642"/>
            <a:ext cx="2716331" cy="1483433"/>
          </a:xfrm>
          <a:prstGeom prst="rect">
            <a:avLst/>
          </a:prstGeom>
          <a:solidFill>
            <a:schemeClr val="tx1"/>
          </a:solidFill>
        </p:spPr>
      </p:pic>
      <p:sp>
        <p:nvSpPr>
          <p:cNvPr id="2" name="Title 1"/>
          <p:cNvSpPr>
            <a:spLocks noGrp="1"/>
          </p:cNvSpPr>
          <p:nvPr>
            <p:ph type="title"/>
          </p:nvPr>
        </p:nvSpPr>
        <p:spPr>
          <a:xfrm>
            <a:off x="628650" y="355373"/>
            <a:ext cx="7886700" cy="1325563"/>
          </a:xfrm>
        </p:spPr>
        <p:txBody>
          <a:bodyPr>
            <a:normAutofit/>
          </a:bodyPr>
          <a:lstStyle/>
          <a:p>
            <a:pPr algn="ctr"/>
            <a:r>
              <a:rPr lang="en-IN" sz="4000" dirty="0">
                <a:solidFill>
                  <a:schemeClr val="bg1"/>
                </a:solidFill>
              </a:rPr>
              <a:t>Welcome to the journey of GNH Happiness beyond GDP</a:t>
            </a:r>
            <a:endParaRPr lang="en-US" sz="4000" dirty="0">
              <a:solidFill>
                <a:schemeClr val="bg1"/>
              </a:solidFill>
            </a:endParaRPr>
          </a:p>
        </p:txBody>
      </p:sp>
      <p:sp>
        <p:nvSpPr>
          <p:cNvPr id="3" name="Slide Number Placeholder 2"/>
          <p:cNvSpPr>
            <a:spLocks noGrp="1"/>
          </p:cNvSpPr>
          <p:nvPr>
            <p:ph type="sldNum" sz="quarter" idx="12"/>
          </p:nvPr>
        </p:nvSpPr>
        <p:spPr/>
        <p:txBody>
          <a:bodyPr/>
          <a:lstStyle/>
          <a:p>
            <a:fld id="{563D9EC0-AFDE-4105-9406-31033DFDCD5E}" type="slidenum">
              <a:rPr lang="en-US" smtClean="0"/>
              <a:pPr/>
              <a:t>3</a:t>
            </a:fld>
            <a:endParaRPr lang="en-US" dirty="0"/>
          </a:p>
        </p:txBody>
      </p:sp>
      <p:sp>
        <p:nvSpPr>
          <p:cNvPr id="4" name="TextBox 3"/>
          <p:cNvSpPr txBox="1"/>
          <p:nvPr/>
        </p:nvSpPr>
        <p:spPr>
          <a:xfrm>
            <a:off x="610404" y="1734090"/>
            <a:ext cx="3961595" cy="4832092"/>
          </a:xfrm>
          <a:prstGeom prst="rect">
            <a:avLst/>
          </a:prstGeom>
          <a:noFill/>
        </p:spPr>
        <p:txBody>
          <a:bodyPr wrap="square" rtlCol="0">
            <a:spAutoFit/>
          </a:bodyPr>
          <a:lstStyle/>
          <a:p>
            <a:r>
              <a:rPr lang="en-IN" sz="2800" dirty="0">
                <a:solidFill>
                  <a:srgbClr val="FF6600"/>
                </a:solidFill>
              </a:rPr>
              <a:t>Do we want our generations, yet to come…our grand children, their grand children and their grand children….to be happy? </a:t>
            </a:r>
            <a:br>
              <a:rPr lang="en-IN" sz="2800" dirty="0">
                <a:solidFill>
                  <a:srgbClr val="FF6600"/>
                </a:solidFill>
              </a:rPr>
            </a:br>
            <a:r>
              <a:rPr lang="en-IN" sz="2800" dirty="0">
                <a:solidFill>
                  <a:srgbClr val="FF6600"/>
                </a:solidFill>
              </a:rPr>
              <a:t>If yes, how can we unburden them from debt we have created and are still creating for them? </a:t>
            </a:r>
          </a:p>
        </p:txBody>
      </p:sp>
    </p:spTree>
    <p:extLst>
      <p:ext uri="{BB962C8B-B14F-4D97-AF65-F5344CB8AC3E}">
        <p14:creationId xmlns:p14="http://schemas.microsoft.com/office/powerpoint/2010/main" val="4067370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39000" y="1"/>
            <a:ext cx="1917512" cy="2602338"/>
          </a:xfrm>
          <a:prstGeom prst="rect">
            <a:avLst/>
          </a:prstGeom>
        </p:spPr>
      </p:pic>
      <p:sp>
        <p:nvSpPr>
          <p:cNvPr id="10" name="Content Placeholder 2"/>
          <p:cNvSpPr txBox="1">
            <a:spLocks/>
          </p:cNvSpPr>
          <p:nvPr/>
        </p:nvSpPr>
        <p:spPr>
          <a:xfrm>
            <a:off x="1479596" y="762000"/>
            <a:ext cx="5638707" cy="1219200"/>
          </a:xfrm>
          <a:prstGeom prst="rect">
            <a:avLst/>
          </a:prstGeom>
        </p:spPr>
        <p:txBody>
          <a:bodyPr vert="horz">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53975" indent="0" algn="r">
              <a:buFont typeface="Wingdings"/>
              <a:buNone/>
            </a:pPr>
            <a:r>
              <a:rPr lang="en-US" sz="2400" dirty="0">
                <a:solidFill>
                  <a:srgbClr val="92D050"/>
                </a:solidFill>
              </a:rPr>
              <a:t>Gross National Happiness is more important than Gross National Product”</a:t>
            </a:r>
            <a:br>
              <a:rPr lang="en-US" sz="2400" dirty="0">
                <a:solidFill>
                  <a:srgbClr val="92D050"/>
                </a:solidFill>
              </a:rPr>
            </a:br>
            <a:r>
              <a:rPr lang="en-US" sz="2400" dirty="0">
                <a:solidFill>
                  <a:srgbClr val="92D050"/>
                </a:solidFill>
              </a:rPr>
              <a:t> - </a:t>
            </a:r>
            <a:r>
              <a:rPr lang="en-US" sz="1800" i="1" dirty="0">
                <a:solidFill>
                  <a:srgbClr val="92D050"/>
                </a:solidFill>
              </a:rPr>
              <a:t>HM King Jigme Singye Wangchuck</a:t>
            </a:r>
          </a:p>
          <a:p>
            <a:pPr marL="53975" indent="0" algn="ctr">
              <a:buFont typeface="Wingdings"/>
              <a:buNone/>
            </a:pPr>
            <a:endParaRPr lang="en-US" sz="2400" dirty="0">
              <a:solidFill>
                <a:srgbClr val="92D050"/>
              </a:solidFill>
            </a:endParaRPr>
          </a:p>
          <a:p>
            <a:pPr marL="53975" indent="0" algn="ctr">
              <a:buFont typeface="Wingdings"/>
              <a:buNone/>
            </a:pPr>
            <a:r>
              <a:rPr lang="en-US" sz="2400" dirty="0">
                <a:solidFill>
                  <a:srgbClr val="92D050"/>
                </a:solidFill>
              </a:rPr>
              <a:t> </a:t>
            </a:r>
            <a:endParaRPr lang="en-US" sz="4400" dirty="0">
              <a:solidFill>
                <a:srgbClr val="92D050"/>
              </a:solidFill>
            </a:endParaRPr>
          </a:p>
        </p:txBody>
      </p:sp>
      <p:sp>
        <p:nvSpPr>
          <p:cNvPr id="4" name="TextBox 3"/>
          <p:cNvSpPr txBox="1"/>
          <p:nvPr/>
        </p:nvSpPr>
        <p:spPr>
          <a:xfrm>
            <a:off x="0" y="177225"/>
            <a:ext cx="7239000" cy="584775"/>
          </a:xfrm>
          <a:prstGeom prst="rect">
            <a:avLst/>
          </a:prstGeom>
          <a:solidFill>
            <a:srgbClr val="FFC000"/>
          </a:solidFill>
        </p:spPr>
        <p:txBody>
          <a:bodyPr wrap="square" rtlCol="0">
            <a:spAutoFit/>
          </a:bodyPr>
          <a:lstStyle/>
          <a:p>
            <a:pPr algn="ctr"/>
            <a:r>
              <a:rPr lang="en-IN" sz="3200" b="1" dirty="0">
                <a:solidFill>
                  <a:schemeClr val="tx2"/>
                </a:solidFill>
              </a:rPr>
              <a:t>             ORIGIN OF GNH Happiness</a:t>
            </a:r>
            <a:endParaRPr lang="en-US" sz="3200" b="1" dirty="0">
              <a:solidFill>
                <a:schemeClr val="tx2"/>
              </a:solidFill>
            </a:endParaRPr>
          </a:p>
        </p:txBody>
      </p:sp>
      <p:sp>
        <p:nvSpPr>
          <p:cNvPr id="3" name="Content Placeholder 2"/>
          <p:cNvSpPr>
            <a:spLocks noGrp="1"/>
          </p:cNvSpPr>
          <p:nvPr>
            <p:ph idx="1"/>
          </p:nvPr>
        </p:nvSpPr>
        <p:spPr>
          <a:xfrm>
            <a:off x="520700" y="2073275"/>
            <a:ext cx="8458200" cy="4191001"/>
          </a:xfrm>
        </p:spPr>
        <p:txBody>
          <a:bodyPr>
            <a:noAutofit/>
          </a:bodyPr>
          <a:lstStyle/>
          <a:p>
            <a:r>
              <a:rPr lang="en-US" sz="1800" dirty="0">
                <a:solidFill>
                  <a:schemeClr val="bg1"/>
                </a:solidFill>
              </a:rPr>
              <a:t>1629: (1</a:t>
            </a:r>
            <a:r>
              <a:rPr lang="en-IN" sz="1800" dirty="0">
                <a:solidFill>
                  <a:schemeClr val="bg1"/>
                </a:solidFill>
              </a:rPr>
              <a:t>616 - </a:t>
            </a:r>
            <a:r>
              <a:rPr lang="en-IN" sz="1800" dirty="0" err="1">
                <a:solidFill>
                  <a:schemeClr val="bg1"/>
                </a:solidFill>
              </a:rPr>
              <a:t>Zhabdrung</a:t>
            </a:r>
            <a:r>
              <a:rPr lang="en-IN" sz="1800" dirty="0">
                <a:solidFill>
                  <a:schemeClr val="bg1"/>
                </a:solidFill>
              </a:rPr>
              <a:t> </a:t>
            </a:r>
            <a:r>
              <a:rPr lang="en-IN" sz="1800" dirty="0" err="1">
                <a:solidFill>
                  <a:schemeClr val="bg1"/>
                </a:solidFill>
              </a:rPr>
              <a:t>Nawang</a:t>
            </a:r>
            <a:r>
              <a:rPr lang="en-IN" sz="1800" dirty="0">
                <a:solidFill>
                  <a:schemeClr val="bg1"/>
                </a:solidFill>
              </a:rPr>
              <a:t> </a:t>
            </a:r>
            <a:r>
              <a:rPr lang="en-IN" sz="1800" dirty="0" err="1">
                <a:solidFill>
                  <a:schemeClr val="bg1"/>
                </a:solidFill>
              </a:rPr>
              <a:t>Namgyel</a:t>
            </a:r>
            <a:r>
              <a:rPr lang="en-IN" sz="1800" dirty="0">
                <a:solidFill>
                  <a:schemeClr val="bg1"/>
                </a:solidFill>
              </a:rPr>
              <a:t> - </a:t>
            </a:r>
            <a:r>
              <a:rPr lang="en-US" sz="1800" dirty="0">
                <a:solidFill>
                  <a:schemeClr val="bg1"/>
                </a:solidFill>
              </a:rPr>
              <a:t>Bhutan’s legal code of </a:t>
            </a:r>
            <a:br>
              <a:rPr lang="en-US" sz="1800" dirty="0">
                <a:solidFill>
                  <a:schemeClr val="bg1"/>
                </a:solidFill>
              </a:rPr>
            </a:br>
            <a:r>
              <a:rPr lang="en-US" sz="1800" dirty="0">
                <a:solidFill>
                  <a:schemeClr val="bg1"/>
                </a:solidFill>
              </a:rPr>
              <a:t>states that if the government cannot create happiness and peace for </a:t>
            </a:r>
            <a:br>
              <a:rPr lang="en-US" sz="1800" dirty="0">
                <a:solidFill>
                  <a:schemeClr val="bg1"/>
                </a:solidFill>
              </a:rPr>
            </a:br>
            <a:r>
              <a:rPr lang="en-US" sz="1800" dirty="0">
                <a:solidFill>
                  <a:schemeClr val="bg1"/>
                </a:solidFill>
              </a:rPr>
              <a:t>its people, then there is no purpose for government to exist.)</a:t>
            </a:r>
          </a:p>
          <a:p>
            <a:r>
              <a:rPr lang="en-US" sz="1800" dirty="0">
                <a:solidFill>
                  <a:schemeClr val="bg1"/>
                </a:solidFill>
              </a:rPr>
              <a:t>1970s : Birth of GNH “ Gross National Happiness is more important than Gross National Product” HM King JSW</a:t>
            </a:r>
          </a:p>
          <a:p>
            <a:r>
              <a:rPr lang="en-US" sz="1800" dirty="0">
                <a:solidFill>
                  <a:schemeClr val="bg1"/>
                </a:solidFill>
              </a:rPr>
              <a:t>1998: UN Regional Summit, Seoul</a:t>
            </a:r>
          </a:p>
          <a:p>
            <a:r>
              <a:rPr lang="en-IN" sz="1800" dirty="0">
                <a:solidFill>
                  <a:schemeClr val="bg1"/>
                </a:solidFill>
              </a:rPr>
              <a:t>2007 : GNH emerged as a philosophy for government policies and development – Keystone is Index</a:t>
            </a:r>
            <a:endParaRPr lang="en-US" sz="1800" dirty="0">
              <a:solidFill>
                <a:schemeClr val="bg1"/>
              </a:solidFill>
            </a:endParaRPr>
          </a:p>
          <a:p>
            <a:r>
              <a:rPr lang="en-US" sz="1800" dirty="0">
                <a:solidFill>
                  <a:schemeClr val="bg1"/>
                </a:solidFill>
              </a:rPr>
              <a:t>2011 Sept: GNH spoken at the {UNGA 2-4 April 2012 UN HQs (800 participants)} </a:t>
            </a:r>
          </a:p>
          <a:p>
            <a:r>
              <a:rPr lang="en-US" sz="1800" dirty="0">
                <a:solidFill>
                  <a:schemeClr val="bg1"/>
                </a:solidFill>
              </a:rPr>
              <a:t>2012: Res 66/281 on 29 June  - 20 March as an International Day of Happiness and  Res  65/309 on 6 Nov - Happiness: towards a holistic approach to development</a:t>
            </a:r>
          </a:p>
          <a:p>
            <a:r>
              <a:rPr lang="en-US" sz="1800" dirty="0">
                <a:solidFill>
                  <a:schemeClr val="bg1"/>
                </a:solidFill>
              </a:rPr>
              <a:t>2012 Aug: Conference in Thimphu – WHR 2012</a:t>
            </a:r>
          </a:p>
          <a:p>
            <a:r>
              <a:rPr lang="en-US" sz="1800" dirty="0">
                <a:solidFill>
                  <a:schemeClr val="bg1"/>
                </a:solidFill>
              </a:rPr>
              <a:t>2015: New Dev Paradigm Report submission to UN SG (Sept 2014 &amp; the final  in Feb 2015) for post millennium dev goals - SDGs</a:t>
            </a:r>
          </a:p>
        </p:txBody>
      </p:sp>
      <p:sp>
        <p:nvSpPr>
          <p:cNvPr id="5" name="Slide Number Placeholder 4"/>
          <p:cNvSpPr>
            <a:spLocks noGrp="1"/>
          </p:cNvSpPr>
          <p:nvPr>
            <p:ph type="sldNum" sz="quarter" idx="12"/>
          </p:nvPr>
        </p:nvSpPr>
        <p:spPr/>
        <p:txBody>
          <a:bodyPr/>
          <a:lstStyle/>
          <a:p>
            <a:fld id="{563D9EC0-AFDE-4105-9406-31033DFDCD5E}"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 y="304800"/>
            <a:ext cx="9144000" cy="1066800"/>
          </a:xfrm>
          <a:prstGeom prst="rect">
            <a:avLst/>
          </a:prstGeom>
          <a:solidFill>
            <a:srgbClr val="FF6600"/>
          </a:solidFill>
        </p:spPr>
        <p:txBody>
          <a:bodyPr vert="horz" anchor="ctr">
            <a:noAutofit/>
          </a:bodyPr>
          <a:lstStyle/>
          <a:p>
            <a:pPr marR="9144" lvl="0" algn="ctr">
              <a:spcBef>
                <a:spcPct val="0"/>
              </a:spcBef>
            </a:pPr>
            <a:r>
              <a:rPr lang="en-US" sz="4000" b="1" dirty="0">
                <a:solidFill>
                  <a:srgbClr val="FFC000"/>
                </a:solidFill>
                <a:effectLst>
                  <a:outerShdw blurRad="38100" dist="38100" dir="2700000" algn="tl">
                    <a:srgbClr val="000000">
                      <a:alpha val="43137"/>
                    </a:srgbClr>
                  </a:outerShdw>
                </a:effectLst>
              </a:rPr>
              <a:t>          Definition of GNH Happiness</a:t>
            </a:r>
            <a:endParaRPr kumimoji="0" lang="en-US" sz="4000" b="1" i="0" u="none" strike="noStrike" kern="1200" cap="all" spc="0" normalizeH="0" baseline="0" noProof="0" dirty="0">
              <a:ln>
                <a:noFill/>
              </a:ln>
              <a:solidFill>
                <a:srgbClr val="FFC000"/>
              </a:solidFill>
              <a:effectLst>
                <a:outerShdw blurRad="38100" dist="38100" dir="2700000" algn="tl">
                  <a:srgbClr val="000000">
                    <a:alpha val="43137"/>
                  </a:srgbClr>
                </a:outerShdw>
              </a:effectLst>
              <a:uLnTx/>
              <a:uFillTx/>
              <a:latin typeface="+mj-lt"/>
              <a:ea typeface="+mj-ea"/>
              <a:cs typeface="+mj-cs"/>
            </a:endParaRPr>
          </a:p>
        </p:txBody>
      </p:sp>
      <p:sp>
        <p:nvSpPr>
          <p:cNvPr id="7" name="Content Placeholder 2"/>
          <p:cNvSpPr txBox="1">
            <a:spLocks/>
          </p:cNvSpPr>
          <p:nvPr/>
        </p:nvSpPr>
        <p:spPr>
          <a:xfrm>
            <a:off x="2438400" y="1676400"/>
            <a:ext cx="6400800" cy="4724400"/>
          </a:xfrm>
          <a:prstGeom prst="rect">
            <a:avLst/>
          </a:prstGeom>
        </p:spPr>
        <p:txBody>
          <a:bodyPr vert="horz" lIns="100584" tIns="45720" anchor="b">
            <a:noAutofit/>
          </a:bodyPr>
          <a:lstStyle/>
          <a:p>
            <a:pPr marL="0" marR="0" lvl="0" indent="0" algn="r" defTabSz="914400" rtl="0" eaLnBrk="1" fontAlgn="auto" latinLnBrk="0" hangingPunct="1">
              <a:lnSpc>
                <a:spcPct val="100000"/>
              </a:lnSpc>
              <a:spcBef>
                <a:spcPts val="0"/>
              </a:spcBef>
              <a:spcAft>
                <a:spcPts val="0"/>
              </a:spcAft>
              <a:buClr>
                <a:schemeClr val="tx2"/>
              </a:buClr>
              <a:buSzPct val="95000"/>
              <a:buFont typeface="Wingdings"/>
              <a:buNone/>
              <a:tabLst/>
              <a:defRPr/>
            </a:pPr>
            <a:r>
              <a:rPr kumimoji="0" lang="en-US" sz="2800" b="0" i="0" u="none" strike="noStrike" kern="1200" cap="none" spc="0" normalizeH="0" baseline="0" noProof="0" dirty="0">
                <a:ln>
                  <a:noFill/>
                </a:ln>
                <a:solidFill>
                  <a:srgbClr val="FFFF00"/>
                </a:solidFill>
                <a:effectLst/>
                <a:uLnTx/>
                <a:uFillTx/>
                <a:latin typeface="+mn-lt"/>
                <a:ea typeface="+mn-ea"/>
                <a:cs typeface="+mn-cs"/>
              </a:rPr>
              <a:t>“We have now clearly distinguished the ‘happiness’ … in GNH from the fleeting, pleasurable ‘feel good’ moods so often associated with that term. We know that true abiding happiness cannot exist while others suffer, and comes only from serving others, living in harmony with nature, and realizing our innate wisdom and the true and brilliant nature of our own minds” </a:t>
            </a:r>
            <a:r>
              <a:rPr kumimoji="0" lang="en-US" sz="2400" b="0" i="0" u="none" strike="noStrike" kern="1200" cap="none" spc="0" normalizeH="0" baseline="0" noProof="0" dirty="0">
                <a:ln>
                  <a:noFill/>
                </a:ln>
                <a:solidFill>
                  <a:srgbClr val="FFFF00"/>
                </a:solidFill>
                <a:effectLst/>
                <a:uLnTx/>
                <a:uFillTx/>
                <a:latin typeface="+mn-lt"/>
                <a:ea typeface="+mn-ea"/>
                <a:cs typeface="+mn-cs"/>
              </a:rPr>
              <a:t>– </a:t>
            </a:r>
            <a:r>
              <a:rPr kumimoji="0" lang="en-US" sz="2000" b="0" i="1" u="none" strike="noStrike" kern="1200" cap="none" spc="0" normalizeH="0" baseline="0" noProof="0" dirty="0">
                <a:ln>
                  <a:noFill/>
                </a:ln>
                <a:solidFill>
                  <a:srgbClr val="FFFF00"/>
                </a:solidFill>
                <a:effectLst/>
                <a:uLnTx/>
                <a:uFillTx/>
                <a:latin typeface="+mn-lt"/>
                <a:ea typeface="+mn-ea"/>
                <a:cs typeface="+mn-cs"/>
              </a:rPr>
              <a:t>Former PM Hon Jigmi Y Thinley</a:t>
            </a:r>
            <a:endParaRPr kumimoji="0" lang="en-US" sz="2800" b="0" i="1" u="none" strike="noStrike" kern="1200" cap="none" spc="0" normalizeH="0" baseline="0" noProof="0" dirty="0">
              <a:ln>
                <a:noFill/>
              </a:ln>
              <a:solidFill>
                <a:srgbClr val="FFFF00"/>
              </a:solidFill>
              <a:effectLst/>
              <a:uLnTx/>
              <a:uFillTx/>
              <a:latin typeface="+mn-lt"/>
              <a:ea typeface="+mn-ea"/>
              <a:cs typeface="+mn-cs"/>
            </a:endParaRPr>
          </a:p>
          <a:p>
            <a:pPr marL="0" marR="0" lvl="0" indent="0" algn="r" defTabSz="914400" rtl="0" eaLnBrk="1" fontAlgn="auto" latinLnBrk="0" hangingPunct="1">
              <a:lnSpc>
                <a:spcPct val="100000"/>
              </a:lnSpc>
              <a:spcBef>
                <a:spcPts val="0"/>
              </a:spcBef>
              <a:spcAft>
                <a:spcPts val="0"/>
              </a:spcAft>
              <a:buClr>
                <a:schemeClr val="tx2"/>
              </a:buClr>
              <a:buSzPct val="95000"/>
              <a:buFont typeface="Wingdings"/>
              <a:buNone/>
              <a:tabLst/>
              <a:defRPr/>
            </a:pPr>
            <a:endParaRPr kumimoji="0" lang="en-US" sz="2800" b="0" i="0" u="none" strike="noStrike" kern="1200" cap="none" spc="0" normalizeH="0" baseline="0" noProof="0" dirty="0">
              <a:ln>
                <a:noFill/>
              </a:ln>
              <a:solidFill>
                <a:srgbClr val="FFFF00"/>
              </a:solidFill>
              <a:effectLst/>
              <a:uLnTx/>
              <a:uFillTx/>
              <a:latin typeface="+mn-lt"/>
              <a:ea typeface="+mn-ea"/>
              <a:cs typeface="+mn-cs"/>
            </a:endParaRPr>
          </a:p>
        </p:txBody>
      </p:sp>
      <p:pic>
        <p:nvPicPr>
          <p:cNvPr id="9" name="Picture 3">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1752600"/>
            <a:ext cx="2060575"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563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450654" y="5705813"/>
            <a:ext cx="6573525" cy="646331"/>
          </a:xfrm>
          <a:prstGeom prst="rect">
            <a:avLst/>
          </a:prstGeom>
          <a:solidFill>
            <a:schemeClr val="accent4">
              <a:lumMod val="20000"/>
              <a:lumOff val="80000"/>
            </a:schemeClr>
          </a:solidFill>
        </p:spPr>
        <p:txBody>
          <a:bodyPr wrap="square">
            <a:spAutoFit/>
          </a:bodyPr>
          <a:lstStyle/>
          <a:p>
            <a:pPr marL="282575" fontAlgn="auto">
              <a:spcBef>
                <a:spcPts val="0"/>
              </a:spcBef>
              <a:spcAft>
                <a:spcPts val="0"/>
              </a:spcAft>
              <a:defRPr/>
            </a:pPr>
            <a:r>
              <a:rPr lang="en-US" b="1" dirty="0">
                <a:solidFill>
                  <a:schemeClr val="accent2">
                    <a:lumMod val="75000"/>
                  </a:schemeClr>
                </a:solidFill>
                <a:latin typeface="Calibri"/>
                <a:ea typeface="+mn-ea"/>
              </a:rPr>
              <a:t>What matters more? Community trust, relationship, good governance, meaningful &amp; secure work, work/life balance…..</a:t>
            </a:r>
          </a:p>
        </p:txBody>
      </p:sp>
      <p:pic>
        <p:nvPicPr>
          <p:cNvPr id="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50654" y="788269"/>
            <a:ext cx="6556718" cy="491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31596"/>
            <a:ext cx="9144000" cy="819865"/>
          </a:xfrm>
          <a:solidFill>
            <a:srgbClr val="FF6600"/>
          </a:solidFill>
        </p:spPr>
        <p:txBody>
          <a:bodyPr>
            <a:normAutofit/>
          </a:bodyPr>
          <a:lstStyle/>
          <a:p>
            <a:pPr algn="ctr"/>
            <a:r>
              <a:rPr lang="en-US" sz="3600" b="1" dirty="0">
                <a:solidFill>
                  <a:srgbClr val="FFC000"/>
                </a:solidFill>
              </a:rPr>
              <a:t>Does wealth bring happiness?</a:t>
            </a:r>
          </a:p>
        </p:txBody>
      </p:sp>
      <p:sp>
        <p:nvSpPr>
          <p:cNvPr id="7" name="Content Placeholder 2"/>
          <p:cNvSpPr txBox="1">
            <a:spLocks/>
          </p:cNvSpPr>
          <p:nvPr/>
        </p:nvSpPr>
        <p:spPr>
          <a:xfrm>
            <a:off x="152400" y="708349"/>
            <a:ext cx="2617235" cy="5311451"/>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20000"/>
              </a:lnSpc>
              <a:spcBef>
                <a:spcPts val="0"/>
              </a:spcBef>
              <a:spcAft>
                <a:spcPts val="1200"/>
              </a:spcAft>
              <a:buClrTx/>
              <a:buSzTx/>
              <a:buFont typeface="Arial" pitchFamily="34" charset="0"/>
              <a:buChar char="•"/>
              <a:tabLst/>
              <a:defRPr/>
            </a:pPr>
            <a:r>
              <a:rPr kumimoji="0" lang="en-US" sz="1850" b="1" i="0" u="none" strike="noStrike" kern="1200" cap="none" spc="0" normalizeH="0" baseline="0" noProof="0" dirty="0">
                <a:ln>
                  <a:noFill/>
                </a:ln>
                <a:solidFill>
                  <a:schemeClr val="accent1"/>
                </a:solidFill>
                <a:effectLst/>
                <a:uLnTx/>
                <a:uFillTx/>
                <a:latin typeface="+mn-lt"/>
                <a:ea typeface="+mn-ea"/>
                <a:cs typeface="+mn-cs"/>
              </a:rPr>
              <a:t>U.S. one of richest economies but ranks only 17th in reported life satisfaction</a:t>
            </a:r>
            <a:br>
              <a:rPr kumimoji="0" lang="en-US" sz="1850" b="1" i="0" u="none" strike="noStrike" kern="1200" cap="none" spc="0" normalizeH="0" baseline="0" noProof="0" dirty="0">
                <a:ln>
                  <a:noFill/>
                </a:ln>
                <a:solidFill>
                  <a:schemeClr val="accent1"/>
                </a:solidFill>
                <a:effectLst/>
                <a:uLnTx/>
                <a:uFillTx/>
                <a:latin typeface="+mn-lt"/>
                <a:ea typeface="+mn-ea"/>
                <a:cs typeface="+mn-cs"/>
              </a:rPr>
            </a:br>
            <a:r>
              <a:rPr kumimoji="0" lang="en-US" sz="1850" b="1" i="0" u="none" strike="noStrike" kern="1200" cap="none" spc="0" normalizeH="0" baseline="0" noProof="0" dirty="0">
                <a:ln>
                  <a:noFill/>
                </a:ln>
                <a:solidFill>
                  <a:schemeClr val="accent1"/>
                </a:solidFill>
                <a:effectLst/>
                <a:uLnTx/>
                <a:uFillTx/>
                <a:latin typeface="+mn-lt"/>
                <a:ea typeface="+mn-ea"/>
                <a:cs typeface="+mn-cs"/>
              </a:rPr>
              <a:t>behind much poorer countries (Costa Rica, Dominican Republic)</a:t>
            </a:r>
          </a:p>
          <a:p>
            <a:pPr marL="342900" marR="0" lvl="0" indent="-342900" algn="l" defTabSz="914400" rtl="0" eaLnBrk="1" fontAlgn="auto" latinLnBrk="0" hangingPunct="1">
              <a:lnSpc>
                <a:spcPct val="120000"/>
              </a:lnSpc>
              <a:spcBef>
                <a:spcPts val="0"/>
              </a:spcBef>
              <a:spcAft>
                <a:spcPts val="1200"/>
              </a:spcAft>
              <a:buClrTx/>
              <a:buSzTx/>
              <a:buFont typeface="Arial" pitchFamily="34" charset="0"/>
              <a:buChar char="•"/>
              <a:tabLst/>
              <a:defRPr/>
            </a:pPr>
            <a:r>
              <a:rPr kumimoji="0" lang="en-US" sz="1850" b="1" i="0" u="none" strike="noStrike" kern="1200" cap="none" spc="0" normalizeH="0" baseline="0" noProof="0" dirty="0">
                <a:ln>
                  <a:noFill/>
                </a:ln>
                <a:solidFill>
                  <a:schemeClr val="accent1"/>
                </a:solidFill>
                <a:effectLst/>
                <a:uLnTx/>
                <a:uFillTx/>
                <a:latin typeface="+mn-lt"/>
                <a:ea typeface="+mn-ea"/>
                <a:cs typeface="+mn-cs"/>
              </a:rPr>
              <a:t>Although  GNP per capita has tripled since 1960 in the US, life satisfaction remains unchanged</a:t>
            </a:r>
            <a:r>
              <a:rPr kumimoji="0" lang="en-US" sz="1850" b="1" i="0" u="none" strike="noStrike" kern="1200" cap="none" spc="0" normalizeH="0" noProof="0" dirty="0">
                <a:ln>
                  <a:noFill/>
                </a:ln>
                <a:solidFill>
                  <a:schemeClr val="accent1"/>
                </a:solidFill>
                <a:effectLst/>
                <a:uLnTx/>
                <a:uFillTx/>
                <a:latin typeface="+mn-lt"/>
                <a:ea typeface="+mn-ea"/>
                <a:cs typeface="+mn-cs"/>
              </a:rPr>
              <a:t> but </a:t>
            </a:r>
            <a:r>
              <a:rPr kumimoji="0" lang="en-US" sz="1850" b="1" i="0" u="none" strike="noStrike" kern="1200" cap="none" spc="0" normalizeH="0" baseline="0" noProof="0" dirty="0">
                <a:ln>
                  <a:noFill/>
                </a:ln>
                <a:solidFill>
                  <a:schemeClr val="accent1"/>
                </a:solidFill>
                <a:effectLst/>
                <a:uLnTx/>
                <a:uFillTx/>
                <a:latin typeface="+mn-lt"/>
                <a:ea typeface="+mn-ea"/>
                <a:cs typeface="+mn-cs"/>
              </a:rPr>
              <a:t>social inequalities have widened, social trust declining</a:t>
            </a:r>
          </a:p>
        </p:txBody>
      </p:sp>
      <p:sp>
        <p:nvSpPr>
          <p:cNvPr id="3" name="Slide Number Placeholder 2"/>
          <p:cNvSpPr>
            <a:spLocks noGrp="1"/>
          </p:cNvSpPr>
          <p:nvPr>
            <p:ph type="sldNum" sz="quarter" idx="12"/>
          </p:nvPr>
        </p:nvSpPr>
        <p:spPr/>
        <p:txBody>
          <a:bodyPr/>
          <a:lstStyle/>
          <a:p>
            <a:fld id="{563D9EC0-AFDE-4105-9406-31033DFDCD5E}" type="slidenum">
              <a:rPr lang="en-US" smtClean="0"/>
              <a:pPr/>
              <a:t>6</a:t>
            </a:fld>
            <a:endParaRPr lang="en-US" dirty="0"/>
          </a:p>
        </p:txBody>
      </p:sp>
    </p:spTree>
    <p:extLst>
      <p:ext uri="{BB962C8B-B14F-4D97-AF65-F5344CB8AC3E}">
        <p14:creationId xmlns:p14="http://schemas.microsoft.com/office/powerpoint/2010/main" val="3735023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12" y="140833"/>
            <a:ext cx="7924800" cy="868362"/>
          </a:xfrm>
        </p:spPr>
        <p:txBody>
          <a:bodyPr>
            <a:noAutofit/>
          </a:bodyPr>
          <a:lstStyle/>
          <a:p>
            <a:pPr algn="ctr"/>
            <a:r>
              <a:rPr lang="en-IN" sz="3600" b="1" dirty="0">
                <a:solidFill>
                  <a:srgbClr val="FFC000"/>
                </a:solidFill>
                <a:effectLst>
                  <a:outerShdw blurRad="38100" dist="38100" dir="2700000" algn="tl">
                    <a:srgbClr val="000000">
                      <a:alpha val="43137"/>
                    </a:srgbClr>
                  </a:outerShdw>
                </a:effectLst>
              </a:rPr>
              <a:t>Economic Development must serve a Purpose for all living beings</a:t>
            </a:r>
            <a:endParaRPr lang="en-US" sz="3600" b="1" dirty="0">
              <a:solidFill>
                <a:srgbClr val="FFC000"/>
              </a:solidFill>
              <a:effectLst>
                <a:outerShdw blurRad="38100" dist="38100" dir="2700000" algn="tl">
                  <a:srgbClr val="000000">
                    <a:alpha val="43137"/>
                  </a:srgbClr>
                </a:outerShdw>
              </a:effectLst>
            </a:endParaRPr>
          </a:p>
        </p:txBody>
      </p:sp>
      <p:sp>
        <p:nvSpPr>
          <p:cNvPr id="6" name="Rectangle 5"/>
          <p:cNvSpPr/>
          <p:nvPr/>
        </p:nvSpPr>
        <p:spPr>
          <a:xfrm>
            <a:off x="533399" y="953329"/>
            <a:ext cx="8229600" cy="923330"/>
          </a:xfrm>
          <a:prstGeom prst="rect">
            <a:avLst/>
          </a:prstGeom>
        </p:spPr>
        <p:txBody>
          <a:bodyPr wrap="square">
            <a:spAutoFit/>
          </a:bodyPr>
          <a:lstStyle/>
          <a:p>
            <a:pPr marL="53975" indent="0">
              <a:buFont typeface="Wingdings"/>
              <a:buNone/>
            </a:pPr>
            <a:r>
              <a:rPr lang="en-IN" b="1" dirty="0">
                <a:solidFill>
                  <a:schemeClr val="accent2">
                    <a:lumMod val="60000"/>
                    <a:lumOff val="40000"/>
                  </a:schemeClr>
                </a:solidFill>
              </a:rPr>
              <a:t>The dogma of economic growth ignores ecological and social benefits. Many things that make GDP grow, and that are therefore conventionally counted as positive signs of an expanding economy, actually signify a decline in  happiness and wellbeing.</a:t>
            </a:r>
            <a:endParaRPr lang="en-US" sz="1600" b="1" dirty="0">
              <a:solidFill>
                <a:schemeClr val="accent2">
                  <a:lumMod val="60000"/>
                  <a:lumOff val="40000"/>
                </a:schemeClr>
              </a:solidFill>
            </a:endParaRPr>
          </a:p>
        </p:txBody>
      </p:sp>
      <p:pic>
        <p:nvPicPr>
          <p:cNvPr id="7" name="Picture 2" descr="http://www.mindtools.net/GlobCourse/GDPcomp1.gif"/>
          <p:cNvPicPr>
            <a:picLocks noChangeAspect="1" noChangeArrowheads="1"/>
          </p:cNvPicPr>
          <p:nvPr/>
        </p:nvPicPr>
        <p:blipFill rotWithShape="1">
          <a:blip r:embed="rId3" cstate="print"/>
          <a:srcRect l="7322" t="6611" b="15385"/>
          <a:stretch/>
        </p:blipFill>
        <p:spPr bwMode="auto">
          <a:xfrm>
            <a:off x="359528" y="1913896"/>
            <a:ext cx="8403471" cy="4677404"/>
          </a:xfrm>
          <a:prstGeom prst="rect">
            <a:avLst/>
          </a:prstGeom>
          <a:noFill/>
        </p:spPr>
      </p:pic>
      <p:sp>
        <p:nvSpPr>
          <p:cNvPr id="8" name="TextBox 7"/>
          <p:cNvSpPr txBox="1"/>
          <p:nvPr/>
        </p:nvSpPr>
        <p:spPr>
          <a:xfrm>
            <a:off x="7391401" y="4343400"/>
            <a:ext cx="1371600" cy="1754326"/>
          </a:xfrm>
          <a:prstGeom prst="rect">
            <a:avLst/>
          </a:prstGeom>
          <a:noFill/>
        </p:spPr>
        <p:txBody>
          <a:bodyPr wrap="square" rtlCol="0">
            <a:spAutoFit/>
          </a:bodyPr>
          <a:lstStyle/>
          <a:p>
            <a:r>
              <a:rPr lang="en-IN" b="1" dirty="0">
                <a:solidFill>
                  <a:srgbClr val="FF0000"/>
                </a:solidFill>
              </a:rPr>
              <a:t>GNP counts everything – except which makes life worth living </a:t>
            </a:r>
            <a:endParaRPr lang="en-US" b="1" dirty="0">
              <a:solidFill>
                <a:srgbClr val="FF0000"/>
              </a:solidFill>
            </a:endParaRPr>
          </a:p>
        </p:txBody>
      </p:sp>
      <p:pic>
        <p:nvPicPr>
          <p:cNvPr id="9" name="Picture 2">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600" y="2971800"/>
            <a:ext cx="1079912" cy="144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629400" y="6052504"/>
            <a:ext cx="2133600" cy="533400"/>
          </a:xfrm>
          <a:prstGeom prst="rect">
            <a:avLst/>
          </a:prstGeom>
          <a:solidFill>
            <a:schemeClr val="accent2">
              <a:lumMod val="60000"/>
              <a:lumOff val="40000"/>
            </a:schemeClr>
          </a:solidFill>
        </p:spPr>
        <p:txBody>
          <a:bodyPr vert="horz" wrap="square" lIns="100584" tIns="45720" rtlCol="0" anchor="b">
            <a:noAutofit/>
          </a:bodyPr>
          <a:lstStyle/>
          <a:p>
            <a:pPr algn="r">
              <a:buClr>
                <a:schemeClr val="tx2"/>
              </a:buClr>
              <a:buSzPct val="95000"/>
            </a:pPr>
            <a:r>
              <a:rPr lang="it-IT" sz="2000" dirty="0">
                <a:solidFill>
                  <a:schemeClr val="bg1"/>
                </a:solidFill>
              </a:rPr>
              <a:t>Y = C + I + E + G</a:t>
            </a:r>
            <a:endParaRPr kumimoji="0" lang="en-US" sz="2000" b="0" i="0" u="none" strike="noStrike" kern="1200" cap="none" spc="0" normalizeH="0" baseline="0" noProof="0" dirty="0">
              <a:ln>
                <a:noFill/>
              </a:ln>
              <a:solidFill>
                <a:schemeClr val="bg1"/>
              </a:solidFill>
              <a:effectLst/>
              <a:uLnTx/>
              <a:uFillTx/>
              <a:latin typeface="+mn-lt"/>
              <a:ea typeface="+mn-ea"/>
              <a:cs typeface="+mn-cs"/>
            </a:endParaRPr>
          </a:p>
        </p:txBody>
      </p:sp>
      <p:sp>
        <p:nvSpPr>
          <p:cNvPr id="3" name="Slide Number Placeholder 2"/>
          <p:cNvSpPr>
            <a:spLocks noGrp="1"/>
          </p:cNvSpPr>
          <p:nvPr>
            <p:ph type="sldNum" sz="quarter" idx="12"/>
          </p:nvPr>
        </p:nvSpPr>
        <p:spPr/>
        <p:txBody>
          <a:bodyPr/>
          <a:lstStyle/>
          <a:p>
            <a:fld id="{563D9EC0-AFDE-4105-9406-31033DFDCD5E}" type="slidenum">
              <a:rPr lang="en-US" smtClean="0"/>
              <a:pPr/>
              <a:t>7</a:t>
            </a:fld>
            <a:endParaRPr lang="en-US" dirty="0"/>
          </a:p>
        </p:txBody>
      </p:sp>
    </p:spTree>
    <p:extLst>
      <p:ext uri="{BB962C8B-B14F-4D97-AF65-F5344CB8AC3E}">
        <p14:creationId xmlns:p14="http://schemas.microsoft.com/office/powerpoint/2010/main" val="219553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457200"/>
            <a:ext cx="9144000" cy="951707"/>
          </a:xfrm>
          <a:solidFill>
            <a:srgbClr val="FF6600"/>
          </a:solidFill>
        </p:spPr>
        <p:txBody>
          <a:bodyPr/>
          <a:lstStyle/>
          <a:p>
            <a:pPr algn="ctr"/>
            <a:r>
              <a:rPr lang="en-US" sz="4000" b="1" dirty="0">
                <a:solidFill>
                  <a:srgbClr val="FFC000"/>
                </a:solidFill>
                <a:effectLst>
                  <a:outerShdw blurRad="38100" dist="38100" dir="2700000" algn="tl">
                    <a:srgbClr val="000000">
                      <a:alpha val="43137"/>
                    </a:srgbClr>
                  </a:outerShdw>
                </a:effectLst>
              </a:rPr>
              <a:t>WHAT IS HAPPINESS? </a:t>
            </a:r>
            <a:br>
              <a:rPr lang="en-US" sz="4000" b="1" dirty="0">
                <a:solidFill>
                  <a:srgbClr val="FFC000"/>
                </a:solidFill>
                <a:effectLst>
                  <a:outerShdw blurRad="38100" dist="38100" dir="2700000" algn="tl">
                    <a:srgbClr val="000000">
                      <a:alpha val="43137"/>
                    </a:srgbClr>
                  </a:outerShdw>
                </a:effectLst>
              </a:rPr>
            </a:br>
            <a:r>
              <a:rPr lang="en-US" sz="1800" dirty="0">
                <a:solidFill>
                  <a:schemeClr val="accent1">
                    <a:lumMod val="40000"/>
                    <a:lumOff val="60000"/>
                  </a:schemeClr>
                </a:solidFill>
              </a:rPr>
              <a:t>– HRH PINCESS KEZANG CHODEN WHANGCHUCK</a:t>
            </a:r>
            <a:endParaRPr lang="es-MX" sz="1800" dirty="0">
              <a:solidFill>
                <a:schemeClr val="accent1">
                  <a:lumMod val="40000"/>
                  <a:lumOff val="60000"/>
                </a:schemeClr>
              </a:solidFill>
            </a:endParaRPr>
          </a:p>
        </p:txBody>
      </p:sp>
      <p:sp>
        <p:nvSpPr>
          <p:cNvPr id="3" name="Marcador de contenido 2"/>
          <p:cNvSpPr>
            <a:spLocks noGrp="1"/>
          </p:cNvSpPr>
          <p:nvPr>
            <p:ph idx="1"/>
          </p:nvPr>
        </p:nvSpPr>
        <p:spPr>
          <a:xfrm>
            <a:off x="4038600" y="1314450"/>
            <a:ext cx="4876800" cy="4857750"/>
          </a:xfrm>
        </p:spPr>
        <p:txBody>
          <a:bodyPr>
            <a:noAutofit/>
          </a:bodyPr>
          <a:lstStyle/>
          <a:p>
            <a:r>
              <a:rPr lang="en-US" sz="2800" b="1" dirty="0">
                <a:solidFill>
                  <a:srgbClr val="FFFF00"/>
                </a:solidFill>
              </a:rPr>
              <a:t>Happiness</a:t>
            </a:r>
            <a:r>
              <a:rPr lang="en-US" sz="2800" dirty="0">
                <a:solidFill>
                  <a:srgbClr val="FFC000"/>
                </a:solidFill>
              </a:rPr>
              <a:t> </a:t>
            </a:r>
            <a:r>
              <a:rPr lang="en-US" sz="2800" b="1" dirty="0">
                <a:solidFill>
                  <a:srgbClr val="FFFF00"/>
                </a:solidFill>
              </a:rPr>
              <a:t>is the highest quality of life </a:t>
            </a:r>
            <a:r>
              <a:rPr lang="en-US" sz="2800" dirty="0">
                <a:solidFill>
                  <a:srgbClr val="FFC000"/>
                </a:solidFill>
              </a:rPr>
              <a:t>and contentment that every citizen must be able to enjoy in a truly </a:t>
            </a:r>
            <a:r>
              <a:rPr lang="en-US" sz="2800" b="1" dirty="0">
                <a:solidFill>
                  <a:srgbClr val="FFFF00"/>
                </a:solidFill>
              </a:rPr>
              <a:t>civilized and flourishing society</a:t>
            </a:r>
            <a:r>
              <a:rPr lang="en-US" sz="2800" dirty="0">
                <a:solidFill>
                  <a:srgbClr val="FFC000"/>
                </a:solidFill>
              </a:rPr>
              <a:t>.</a:t>
            </a:r>
          </a:p>
          <a:p>
            <a:r>
              <a:rPr lang="en-US" sz="2800" dirty="0">
                <a:solidFill>
                  <a:srgbClr val="FFC000"/>
                </a:solidFill>
              </a:rPr>
              <a:t>Genuine </a:t>
            </a:r>
            <a:r>
              <a:rPr lang="en-US" sz="2800" b="1" dirty="0">
                <a:solidFill>
                  <a:srgbClr val="FFFF00"/>
                </a:solidFill>
              </a:rPr>
              <a:t>happiness</a:t>
            </a:r>
            <a:r>
              <a:rPr lang="en-US" sz="2800" dirty="0">
                <a:solidFill>
                  <a:srgbClr val="FFC000"/>
                </a:solidFill>
              </a:rPr>
              <a:t> is a sustained state of </a:t>
            </a:r>
            <a:r>
              <a:rPr lang="en-US" sz="2800" b="1" dirty="0">
                <a:solidFill>
                  <a:srgbClr val="FFFF00"/>
                </a:solidFill>
              </a:rPr>
              <a:t>highest level  of human wellbeing</a:t>
            </a:r>
            <a:r>
              <a:rPr lang="en-US" sz="2800" dirty="0">
                <a:solidFill>
                  <a:srgbClr val="FFC000"/>
                </a:solidFill>
              </a:rPr>
              <a:t>. It arises from a balanced pursuit and fulfillment of the dual needs of the human mind and body. </a:t>
            </a:r>
            <a:endParaRPr lang="es-MX" sz="2800" dirty="0">
              <a:solidFill>
                <a:srgbClr val="FFC000"/>
              </a:solidFill>
            </a:endParaRPr>
          </a:p>
        </p:txBody>
      </p:sp>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50833" t="5555" r="9166"/>
          <a:stretch/>
        </p:blipFill>
        <p:spPr>
          <a:xfrm flipH="1">
            <a:off x="571275" y="1408907"/>
            <a:ext cx="3471731" cy="4610893"/>
          </a:xfrm>
          <a:prstGeom prst="rect">
            <a:avLst/>
          </a:prstGeom>
        </p:spPr>
      </p:pic>
      <p:sp>
        <p:nvSpPr>
          <p:cNvPr id="7" name="Slide Number Placeholder 6"/>
          <p:cNvSpPr>
            <a:spLocks noGrp="1"/>
          </p:cNvSpPr>
          <p:nvPr>
            <p:ph type="sldNum" sz="quarter" idx="12"/>
          </p:nvPr>
        </p:nvSpPr>
        <p:spPr/>
        <p:txBody>
          <a:bodyPr/>
          <a:lstStyle/>
          <a:p>
            <a:fld id="{563D9EC0-AFDE-4105-9406-31033DFDCD5E}" type="slidenum">
              <a:rPr lang="en-US" smtClean="0"/>
              <a:pPr/>
              <a:t>8</a:t>
            </a:fld>
            <a:endParaRPr lang="en-US" dirty="0"/>
          </a:p>
        </p:txBody>
      </p:sp>
    </p:spTree>
    <p:extLst>
      <p:ext uri="{BB962C8B-B14F-4D97-AF65-F5344CB8AC3E}">
        <p14:creationId xmlns:p14="http://schemas.microsoft.com/office/powerpoint/2010/main" val="161234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re 1"/>
          <p:cNvSpPr>
            <a:spLocks noGrp="1"/>
          </p:cNvSpPr>
          <p:nvPr>
            <p:ph type="title"/>
          </p:nvPr>
        </p:nvSpPr>
        <p:spPr>
          <a:xfrm>
            <a:off x="0" y="319043"/>
            <a:ext cx="9144000" cy="1052557"/>
          </a:xfrm>
          <a:solidFill>
            <a:srgbClr val="FF6600"/>
          </a:solidFill>
        </p:spPr>
        <p:txBody>
          <a:bodyPr>
            <a:normAutofit/>
          </a:bodyPr>
          <a:lstStyle/>
          <a:p>
            <a:pPr algn="ctr" eaLnBrk="1" hangingPunct="1"/>
            <a:r>
              <a:rPr lang="en-GB" sz="4000" b="1" dirty="0">
                <a:solidFill>
                  <a:srgbClr val="FFC000"/>
                </a:solidFill>
                <a:effectLst>
                  <a:outerShdw blurRad="38100" dist="38100" dir="2700000" algn="tl">
                    <a:srgbClr val="000000">
                      <a:alpha val="43137"/>
                    </a:srgbClr>
                  </a:outerShdw>
                </a:effectLst>
              </a:rPr>
              <a:t>     Preliminary Questions in GNH Happiness</a:t>
            </a:r>
          </a:p>
        </p:txBody>
      </p:sp>
      <p:sp>
        <p:nvSpPr>
          <p:cNvPr id="28674" name="Espace réservé du contenu 2"/>
          <p:cNvSpPr>
            <a:spLocks noGrp="1"/>
          </p:cNvSpPr>
          <p:nvPr>
            <p:ph idx="1"/>
          </p:nvPr>
        </p:nvSpPr>
        <p:spPr/>
        <p:txBody>
          <a:bodyPr>
            <a:normAutofit/>
          </a:bodyPr>
          <a:lstStyle/>
          <a:p>
            <a:pPr eaLnBrk="1" hangingPunct="1">
              <a:spcBef>
                <a:spcPts val="1800"/>
              </a:spcBef>
            </a:pPr>
            <a:r>
              <a:rPr lang="en-GB" sz="2800" dirty="0">
                <a:solidFill>
                  <a:srgbClr val="FFC000"/>
                </a:solidFill>
              </a:rPr>
              <a:t>Is happiness something one can measure?</a:t>
            </a:r>
          </a:p>
          <a:p>
            <a:pPr eaLnBrk="1" hangingPunct="1">
              <a:spcBef>
                <a:spcPts val="1800"/>
              </a:spcBef>
            </a:pPr>
            <a:r>
              <a:rPr lang="en-GB" sz="2800" dirty="0">
                <a:solidFill>
                  <a:srgbClr val="FFC000"/>
                </a:solidFill>
              </a:rPr>
              <a:t>Is the pursuit of happiness an individual or a collective matter?</a:t>
            </a:r>
          </a:p>
          <a:p>
            <a:pPr>
              <a:defRPr/>
            </a:pPr>
            <a:r>
              <a:rPr lang="en-US" sz="2800" dirty="0">
                <a:solidFill>
                  <a:srgbClr val="FFC000"/>
                </a:solidFill>
              </a:rPr>
              <a:t>Why the interest in GNH and Why now?</a:t>
            </a:r>
            <a:endParaRPr lang="en-GB" sz="2800" dirty="0">
              <a:solidFill>
                <a:srgbClr val="FFC000"/>
              </a:solidFill>
            </a:endParaRPr>
          </a:p>
          <a:p>
            <a:pPr eaLnBrk="1" hangingPunct="1">
              <a:spcBef>
                <a:spcPts val="1800"/>
              </a:spcBef>
            </a:pPr>
            <a:r>
              <a:rPr lang="en-GB" sz="2800" dirty="0">
                <a:solidFill>
                  <a:srgbClr val="FFC000"/>
                </a:solidFill>
              </a:rPr>
              <a:t>Why does the Bhutanese Government measure GNH happiness?</a:t>
            </a:r>
          </a:p>
          <a:p>
            <a:pPr>
              <a:spcBef>
                <a:spcPts val="1800"/>
              </a:spcBef>
            </a:pPr>
            <a:r>
              <a:rPr lang="en-US" sz="2800" dirty="0">
                <a:solidFill>
                  <a:srgbClr val="FFC000"/>
                </a:solidFill>
              </a:rPr>
              <a:t>Why a new development paradigm beyond the GDP is utmost necessary now? Is it for happiness?</a:t>
            </a:r>
          </a:p>
          <a:p>
            <a:pPr>
              <a:spcBef>
                <a:spcPts val="1800"/>
              </a:spcBef>
            </a:pPr>
            <a:endParaRPr lang="en-GB" sz="2800" dirty="0">
              <a:solidFill>
                <a:srgbClr val="FFC000"/>
              </a:solidFill>
            </a:endParaRPr>
          </a:p>
        </p:txBody>
      </p:sp>
      <p:sp>
        <p:nvSpPr>
          <p:cNvPr id="3" name="Slide Number Placeholder 2"/>
          <p:cNvSpPr>
            <a:spLocks noGrp="1"/>
          </p:cNvSpPr>
          <p:nvPr>
            <p:ph type="sldNum" sz="quarter" idx="12"/>
          </p:nvPr>
        </p:nvSpPr>
        <p:spPr/>
        <p:txBody>
          <a:bodyPr/>
          <a:lstStyle/>
          <a:p>
            <a:fld id="{563D9EC0-AFDE-4105-9406-31033DFDCD5E}" type="slidenum">
              <a:rPr lang="en-US" smtClean="0"/>
              <a:pPr/>
              <a:t>9</a:t>
            </a:fld>
            <a:endParaRPr lang="en-US" dirty="0"/>
          </a:p>
        </p:txBody>
      </p:sp>
    </p:spTree>
    <p:extLst>
      <p:ext uri="{BB962C8B-B14F-4D97-AF65-F5344CB8AC3E}">
        <p14:creationId xmlns:p14="http://schemas.microsoft.com/office/powerpoint/2010/main" val="3547581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19095</TotalTime>
  <Words>1638</Words>
  <Application>Microsoft Office PowerPoint</Application>
  <PresentationFormat>On-screen Show (4:3)</PresentationFormat>
  <Paragraphs>201</Paragraphs>
  <Slides>24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Courier New</vt:lpstr>
      <vt:lpstr>Roboto</vt:lpstr>
      <vt:lpstr>Wingdings</vt:lpstr>
      <vt:lpstr>Office Theme</vt:lpstr>
      <vt:lpstr>Mindful Breathing &amp; Concentration</vt:lpstr>
      <vt:lpstr>GNH Happiness</vt:lpstr>
      <vt:lpstr>Welcome to the journey of GNH Happiness beyond GDP</vt:lpstr>
      <vt:lpstr>PowerPoint Presentation</vt:lpstr>
      <vt:lpstr>PowerPoint Presentation</vt:lpstr>
      <vt:lpstr>Does wealth bring happiness?</vt:lpstr>
      <vt:lpstr>Economic Development must serve a Purpose for all living beings</vt:lpstr>
      <vt:lpstr>WHAT IS HAPPINESS?  – HRH PINCESS KEZANG CHODEN WHANGCHUCK</vt:lpstr>
      <vt:lpstr>     Preliminary Questions in GNH Happiness</vt:lpstr>
      <vt:lpstr>The Three Divides </vt:lpstr>
      <vt:lpstr>Borrowing from the future</vt:lpstr>
      <vt:lpstr>Carbon emission in the world</vt:lpstr>
      <vt:lpstr>Effects of Global Warming</vt:lpstr>
      <vt:lpstr>Economic crises income &amp; consumption</vt:lpstr>
      <vt:lpstr>What is enough?</vt:lpstr>
      <vt:lpstr>Lack of leadership: A socio-economic divide </vt:lpstr>
      <vt:lpstr>Mental disorder among children under 19 years of age is huge, almost 8% of GP</vt:lpstr>
      <vt:lpstr>PowerPoint Presentation</vt:lpstr>
      <vt:lpstr>PowerPoint Presentation</vt:lpstr>
      <vt:lpstr>Premise of GNH</vt:lpstr>
      <vt:lpstr>PowerPoint Presentation</vt:lpstr>
      <vt:lpstr>PowerPoint Presentation</vt:lpstr>
      <vt:lpstr>    Cessation of the Divides brings us to  timeless beauty of the world</vt:lpstr>
      <vt:lpstr>Tashi Delek Zhu!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Dr Saamdu Chetri</cp:lastModifiedBy>
  <cp:revision>660</cp:revision>
  <dcterms:created xsi:type="dcterms:W3CDTF">2015-01-06T01:08:31Z</dcterms:created>
  <dcterms:modified xsi:type="dcterms:W3CDTF">2019-01-22T02:48:00Z</dcterms:modified>
</cp:coreProperties>
</file>